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Prata"/>
      <p:regular r:id="rId21"/>
    </p:embeddedFont>
    <p:embeddedFont>
      <p:font typeface="Prata"/>
      <p:regular r:id="rId22"/>
    </p:embeddedFont>
    <p:embeddedFont>
      <p:font typeface="Raleway"/>
      <p:regular r:id="rId23"/>
    </p:embeddedFont>
    <p:embeddedFont>
      <p:font typeface="Raleway"/>
      <p:regular r:id="rId24"/>
    </p:embeddedFont>
    <p:embeddedFont>
      <p:font typeface="Raleway"/>
      <p:regular r:id="rId25"/>
    </p:embeddedFont>
    <p:embeddedFont>
      <p:font typeface="Raleway"/>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slideLayout" Target="../slideLayouts/slideLayout13.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25541"/>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2E782"/>
                </a:solidFill>
                <a:latin typeface="Prata" pitchFamily="34" charset="0"/>
                <a:ea typeface="Prata" pitchFamily="34" charset="-122"/>
                <a:cs typeface="Prata" pitchFamily="34" charset="-120"/>
              </a:rPr>
              <a:t>Bank Customer Management System</a:t>
            </a:r>
            <a:endParaRPr lang="en-US" sz="3900" dirty="0"/>
          </a:p>
        </p:txBody>
      </p:sp>
      <p:sp>
        <p:nvSpPr>
          <p:cNvPr id="4" name="Text 1"/>
          <p:cNvSpPr/>
          <p:nvPr/>
        </p:nvSpPr>
        <p:spPr>
          <a:xfrm>
            <a:off x="6280190" y="3963353"/>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This presentation outlines our IEEE-RAS Embedded Project, focusing on a console-based bank customer management system. Our team collaborated to develop a robust and user-friendly application, integrating core banking functionalities with persistent data storage and secure operations.</a:t>
            </a:r>
            <a:endParaRPr lang="en-US" sz="1550" dirty="0"/>
          </a:p>
        </p:txBody>
      </p:sp>
      <p:sp>
        <p:nvSpPr>
          <p:cNvPr id="5" name="Shape 2"/>
          <p:cNvSpPr/>
          <p:nvPr/>
        </p:nvSpPr>
        <p:spPr>
          <a:xfrm>
            <a:off x="6732389" y="5471636"/>
            <a:ext cx="317540" cy="317540"/>
          </a:xfrm>
          <a:prstGeom prst="roundRect">
            <a:avLst>
              <a:gd name="adj" fmla="val 28793492"/>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6740009" y="5479256"/>
            <a:ext cx="302300" cy="302300"/>
          </a:xfrm>
          <a:prstGeom prst="rect">
            <a:avLst/>
          </a:prstGeom>
        </p:spPr>
      </p:pic>
      <p:sp>
        <p:nvSpPr>
          <p:cNvPr id="7" name="Shape 3"/>
          <p:cNvSpPr/>
          <p:nvPr/>
        </p:nvSpPr>
        <p:spPr>
          <a:xfrm>
            <a:off x="6506289" y="5471636"/>
            <a:ext cx="317540" cy="317540"/>
          </a:xfrm>
          <a:prstGeom prst="roundRect">
            <a:avLst>
              <a:gd name="adj" fmla="val 28793492"/>
            </a:avLst>
          </a:prstGeom>
          <a:noFill/>
          <a:ln w="7620">
            <a:solidFill>
              <a:srgbClr val="38383C"/>
            </a:solidFill>
            <a:prstDash val="solid"/>
          </a:ln>
        </p:spPr>
      </p:sp>
      <p:pic>
        <p:nvPicPr>
          <p:cNvPr id="8" name="Image 2" descr="preencoded.png">    </p:cNvPr>
          <p:cNvPicPr>
            <a:picLocks noChangeAspect="1"/>
          </p:cNvPicPr>
          <p:nvPr/>
        </p:nvPicPr>
        <p:blipFill>
          <a:blip r:embed="rId3"/>
          <a:stretch>
            <a:fillRect/>
          </a:stretch>
        </p:blipFill>
        <p:spPr>
          <a:xfrm>
            <a:off x="6513909" y="5479256"/>
            <a:ext cx="302300" cy="302300"/>
          </a:xfrm>
          <a:prstGeom prst="rect">
            <a:avLst/>
          </a:prstGeom>
        </p:spPr>
      </p:pic>
      <p:sp>
        <p:nvSpPr>
          <p:cNvPr id="9" name="Shape 4"/>
          <p:cNvSpPr/>
          <p:nvPr/>
        </p:nvSpPr>
        <p:spPr>
          <a:xfrm>
            <a:off x="6280190" y="5471636"/>
            <a:ext cx="317540" cy="317540"/>
          </a:xfrm>
          <a:prstGeom prst="roundRect">
            <a:avLst>
              <a:gd name="adj" fmla="val 28793492"/>
            </a:avLst>
          </a:prstGeom>
          <a:solidFill>
            <a:srgbClr val="D389AA"/>
          </a:solidFill>
          <a:ln w="7620">
            <a:solidFill>
              <a:srgbClr val="38383C"/>
            </a:solidFill>
            <a:prstDash val="solid"/>
          </a:ln>
        </p:spPr>
      </p:sp>
      <p:sp>
        <p:nvSpPr>
          <p:cNvPr id="10" name="Text 5"/>
          <p:cNvSpPr/>
          <p:nvPr/>
        </p:nvSpPr>
        <p:spPr>
          <a:xfrm>
            <a:off x="6373297" y="5581650"/>
            <a:ext cx="131326" cy="97512"/>
          </a:xfrm>
          <a:prstGeom prst="rect">
            <a:avLst/>
          </a:prstGeom>
          <a:noFill/>
          <a:ln/>
        </p:spPr>
        <p:txBody>
          <a:bodyPr wrap="none" lIns="0" tIns="0" rIns="0" bIns="0" rtlCol="0" anchor="t"/>
          <a:lstStyle/>
          <a:p>
            <a:pPr algn="ctr" indent="0" marL="0">
              <a:lnSpc>
                <a:spcPts val="750"/>
              </a:lnSpc>
              <a:buNone/>
            </a:pPr>
            <a:r>
              <a:rPr lang="en-US" sz="750" dirty="0">
                <a:solidFill>
                  <a:srgbClr val="38383C"/>
                </a:solidFill>
                <a:latin typeface="Raleway Medium" pitchFamily="34" charset="0"/>
                <a:ea typeface="Raleway Medium" pitchFamily="34" charset="-122"/>
                <a:cs typeface="Raleway Medium" pitchFamily="34" charset="-120"/>
              </a:rPr>
              <a:t>He</a:t>
            </a:r>
            <a:endParaRPr lang="en-US" sz="750" dirty="0"/>
          </a:p>
        </p:txBody>
      </p:sp>
      <p:sp>
        <p:nvSpPr>
          <p:cNvPr id="11" name="Text 6"/>
          <p:cNvSpPr/>
          <p:nvPr/>
        </p:nvSpPr>
        <p:spPr>
          <a:xfrm>
            <a:off x="7149108" y="5456753"/>
            <a:ext cx="1693664" cy="347305"/>
          </a:xfrm>
          <a:prstGeom prst="rect">
            <a:avLst/>
          </a:prstGeom>
          <a:noFill/>
          <a:ln/>
        </p:spPr>
        <p:txBody>
          <a:bodyPr wrap="none" lIns="0" tIns="0" rIns="0" bIns="0" rtlCol="0" anchor="t"/>
          <a:lstStyle/>
          <a:p>
            <a:pPr algn="l" indent="0" marL="0">
              <a:lnSpc>
                <a:spcPts val="2700"/>
              </a:lnSpc>
              <a:buNone/>
            </a:pPr>
            <a:r>
              <a:rPr lang="en-US" sz="1950" b="1" dirty="0">
                <a:solidFill>
                  <a:srgbClr val="CFCBBF"/>
                </a:solidFill>
                <a:latin typeface="Raleway Bold" pitchFamily="34" charset="0"/>
                <a:ea typeface="Raleway Bold" pitchFamily="34" charset="-122"/>
                <a:cs typeface="Raleway Bold" pitchFamily="34" charset="-120"/>
              </a:rPr>
              <a:t>3 Contributors</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54260" y="548045"/>
            <a:ext cx="5521762" cy="527090"/>
          </a:xfrm>
          <a:prstGeom prst="rect">
            <a:avLst/>
          </a:prstGeom>
          <a:noFill/>
          <a:ln/>
        </p:spPr>
        <p:txBody>
          <a:bodyPr wrap="none" lIns="0" tIns="0" rIns="0" bIns="0" rtlCol="0" anchor="t"/>
          <a:lstStyle/>
          <a:p>
            <a:pPr algn="ctr" indent="0" marL="0">
              <a:lnSpc>
                <a:spcPts val="4150"/>
              </a:lnSpc>
              <a:buNone/>
            </a:pPr>
            <a:r>
              <a:rPr lang="en-US" sz="3300" dirty="0">
                <a:solidFill>
                  <a:srgbClr val="F2E782"/>
                </a:solidFill>
                <a:latin typeface="Prata" pitchFamily="34" charset="0"/>
                <a:ea typeface="Prata" pitchFamily="34" charset="-122"/>
                <a:cs typeface="Prata" pitchFamily="34" charset="-120"/>
              </a:rPr>
              <a:t>File I/O (Saving &amp; Loading)</a:t>
            </a:r>
            <a:endParaRPr lang="en-US" sz="3300" dirty="0"/>
          </a:p>
        </p:txBody>
      </p:sp>
      <p:sp>
        <p:nvSpPr>
          <p:cNvPr id="3" name="Text 1"/>
          <p:cNvSpPr/>
          <p:nvPr/>
        </p:nvSpPr>
        <p:spPr>
          <a:xfrm>
            <a:off x="793790" y="1412438"/>
            <a:ext cx="13042821" cy="269915"/>
          </a:xfrm>
          <a:prstGeom prst="rect">
            <a:avLst/>
          </a:prstGeom>
          <a:noFill/>
          <a:ln/>
        </p:spPr>
        <p:txBody>
          <a:bodyPr wrap="none" lIns="0" tIns="0" rIns="0" bIns="0" rtlCol="0" anchor="t"/>
          <a:lstStyle/>
          <a:p>
            <a:pPr algn="l" indent="0" marL="0">
              <a:lnSpc>
                <a:spcPts val="2100"/>
              </a:lnSpc>
              <a:buNone/>
            </a:pPr>
            <a:endParaRPr lang="en-US" sz="1300" dirty="0"/>
          </a:p>
        </p:txBody>
      </p:sp>
      <p:sp>
        <p:nvSpPr>
          <p:cNvPr id="4" name="Text 2"/>
          <p:cNvSpPr/>
          <p:nvPr/>
        </p:nvSpPr>
        <p:spPr>
          <a:xfrm>
            <a:off x="793790" y="1872139"/>
            <a:ext cx="13042821" cy="269915"/>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5" name="Image 0" descr="preencoded.png">    </p:cNvPr>
          <p:cNvPicPr>
            <a:picLocks noChangeAspect="1"/>
          </p:cNvPicPr>
          <p:nvPr/>
        </p:nvPicPr>
        <p:blipFill>
          <a:blip r:embed="rId1"/>
          <a:stretch>
            <a:fillRect/>
          </a:stretch>
        </p:blipFill>
        <p:spPr>
          <a:xfrm>
            <a:off x="793790" y="2521625"/>
            <a:ext cx="4970145" cy="4970145"/>
          </a:xfrm>
          <a:prstGeom prst="rect">
            <a:avLst/>
          </a:prstGeom>
        </p:spPr>
      </p:pic>
      <p:sp>
        <p:nvSpPr>
          <p:cNvPr id="6" name="Text 3"/>
          <p:cNvSpPr/>
          <p:nvPr/>
        </p:nvSpPr>
        <p:spPr>
          <a:xfrm>
            <a:off x="6183035" y="2500432"/>
            <a:ext cx="7661077" cy="2952036"/>
          </a:xfrm>
          <a:prstGeom prst="rect">
            <a:avLst/>
          </a:prstGeom>
          <a:noFill/>
          <a:ln/>
        </p:spPr>
        <p:txBody>
          <a:bodyPr wrap="square" lIns="0" tIns="0" rIns="0" bIns="0" rtlCol="0" anchor="t"/>
          <a:lstStyle/>
          <a:p>
            <a:pPr algn="l" indent="0" marL="0">
              <a:lnSpc>
                <a:spcPts val="3300"/>
              </a:lnSpc>
              <a:buNone/>
            </a:pPr>
            <a:r>
              <a:rPr lang="en-US" sz="2650" dirty="0">
                <a:solidFill>
                  <a:srgbClr val="F2E782"/>
                </a:solidFill>
                <a:latin typeface="Prata" pitchFamily="34" charset="0"/>
                <a:ea typeface="Prata" pitchFamily="34" charset="-122"/>
                <a:cs typeface="Prata" pitchFamily="34" charset="-120"/>
              </a:rPr>
              <a:t>  Our system uses file I/O to keep customer data saved between sessions. When the program starts, it loads existing customer records from customers.txt. After any change (add, edit, delete, transfer), the updated data is saved back to the file. Each customer is stored in one line in the text file: </a:t>
            </a:r>
            <a:endParaRPr lang="en-US" sz="2650" dirty="0"/>
          </a:p>
        </p:txBody>
      </p:sp>
      <p:sp>
        <p:nvSpPr>
          <p:cNvPr id="7" name="Text 4"/>
          <p:cNvSpPr/>
          <p:nvPr/>
        </p:nvSpPr>
        <p:spPr>
          <a:xfrm>
            <a:off x="6183035" y="5621060"/>
            <a:ext cx="5134808" cy="421719"/>
          </a:xfrm>
          <a:prstGeom prst="rect">
            <a:avLst/>
          </a:prstGeom>
          <a:noFill/>
          <a:ln/>
        </p:spPr>
        <p:txBody>
          <a:bodyPr wrap="none" lIns="0" tIns="0" rIns="0" bIns="0" rtlCol="0" anchor="t"/>
          <a:lstStyle/>
          <a:p>
            <a:pPr algn="l" indent="0" marL="0">
              <a:lnSpc>
                <a:spcPts val="3300"/>
              </a:lnSpc>
              <a:buNone/>
            </a:pPr>
            <a:r>
              <a:rPr lang="en-US" sz="2650" dirty="0">
                <a:solidFill>
                  <a:srgbClr val="F2E782"/>
                </a:solidFill>
                <a:latin typeface="Prata" pitchFamily="34" charset="0"/>
                <a:ea typeface="Prata" pitchFamily="34" charset="-122"/>
                <a:cs typeface="Prata" pitchFamily="34" charset="-120"/>
              </a:rPr>
              <a:t>        « ID Name Phone Balance » </a:t>
            </a:r>
            <a:endParaRPr lang="en-US" sz="2650" dirty="0"/>
          </a:p>
        </p:txBody>
      </p:sp>
      <p:sp>
        <p:nvSpPr>
          <p:cNvPr id="8" name="Text 5"/>
          <p:cNvSpPr/>
          <p:nvPr/>
        </p:nvSpPr>
        <p:spPr>
          <a:xfrm>
            <a:off x="6183035" y="6211372"/>
            <a:ext cx="7661077" cy="269915"/>
          </a:xfrm>
          <a:prstGeom prst="rect">
            <a:avLst/>
          </a:prstGeom>
          <a:noFill/>
          <a:ln/>
        </p:spPr>
        <p:txBody>
          <a:bodyPr wrap="non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 </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75216"/>
            <a:ext cx="7112198" cy="620078"/>
          </a:xfrm>
          <a:prstGeom prst="rect">
            <a:avLst/>
          </a:prstGeom>
          <a:noFill/>
          <a:ln/>
        </p:spPr>
        <p:txBody>
          <a:bodyPr wrap="none" lIns="0" tIns="0" rIns="0" bIns="0" rtlCol="0" anchor="t"/>
          <a:lstStyle/>
          <a:p>
            <a:pPr algn="l" indent="0" marL="0">
              <a:lnSpc>
                <a:spcPts val="4850"/>
              </a:lnSpc>
              <a:buNone/>
            </a:pPr>
            <a:r>
              <a:rPr lang="en-US" sz="3900" dirty="0">
                <a:solidFill>
                  <a:srgbClr val="F2E782"/>
                </a:solidFill>
                <a:latin typeface="Prata" pitchFamily="34" charset="0"/>
                <a:ea typeface="Prata" pitchFamily="34" charset="-122"/>
                <a:cs typeface="Prata" pitchFamily="34" charset="-120"/>
              </a:rPr>
              <a:t>Key Learnings and Takeaways</a:t>
            </a:r>
            <a:endParaRPr lang="en-US" sz="3900" dirty="0"/>
          </a:p>
        </p:txBody>
      </p:sp>
      <p:sp>
        <p:nvSpPr>
          <p:cNvPr id="3" name="Shape 1"/>
          <p:cNvSpPr/>
          <p:nvPr/>
        </p:nvSpPr>
        <p:spPr>
          <a:xfrm>
            <a:off x="793790" y="1792129"/>
            <a:ext cx="446484" cy="446484"/>
          </a:xfrm>
          <a:prstGeom prst="roundRect">
            <a:avLst>
              <a:gd name="adj" fmla="val 6668"/>
            </a:avLst>
          </a:prstGeom>
          <a:solidFill>
            <a:srgbClr val="3A3B3C"/>
          </a:solidFill>
          <a:ln/>
        </p:spPr>
      </p:sp>
      <p:sp>
        <p:nvSpPr>
          <p:cNvPr id="4" name="Text 2"/>
          <p:cNvSpPr/>
          <p:nvPr/>
        </p:nvSpPr>
        <p:spPr>
          <a:xfrm>
            <a:off x="1438632" y="1860352"/>
            <a:ext cx="3270290"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Modular Programming in C</a:t>
            </a:r>
            <a:endParaRPr lang="en-US" sz="1950" dirty="0"/>
          </a:p>
        </p:txBody>
      </p:sp>
      <p:sp>
        <p:nvSpPr>
          <p:cNvPr id="5" name="Text 3"/>
          <p:cNvSpPr/>
          <p:nvPr/>
        </p:nvSpPr>
        <p:spPr>
          <a:xfrm>
            <a:off x="1438632" y="2289572"/>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Mastered breaking down complex problems into manageable, reusable modules.</a:t>
            </a:r>
            <a:endParaRPr lang="en-US" sz="1550" dirty="0"/>
          </a:p>
        </p:txBody>
      </p:sp>
      <p:sp>
        <p:nvSpPr>
          <p:cNvPr id="6" name="Shape 4"/>
          <p:cNvSpPr/>
          <p:nvPr/>
        </p:nvSpPr>
        <p:spPr>
          <a:xfrm>
            <a:off x="793790" y="3003947"/>
            <a:ext cx="446484" cy="446484"/>
          </a:xfrm>
          <a:prstGeom prst="roundRect">
            <a:avLst>
              <a:gd name="adj" fmla="val 6668"/>
            </a:avLst>
          </a:prstGeom>
          <a:solidFill>
            <a:srgbClr val="3A3B3C"/>
          </a:solidFill>
          <a:ln/>
        </p:spPr>
      </p:sp>
      <p:sp>
        <p:nvSpPr>
          <p:cNvPr id="7" name="Text 5"/>
          <p:cNvSpPr/>
          <p:nvPr/>
        </p:nvSpPr>
        <p:spPr>
          <a:xfrm>
            <a:off x="1438632" y="3072170"/>
            <a:ext cx="2612827"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Struct Arrays for Data</a:t>
            </a:r>
            <a:endParaRPr lang="en-US" sz="1950" dirty="0"/>
          </a:p>
        </p:txBody>
      </p:sp>
      <p:sp>
        <p:nvSpPr>
          <p:cNvPr id="8" name="Text 6"/>
          <p:cNvSpPr/>
          <p:nvPr/>
        </p:nvSpPr>
        <p:spPr>
          <a:xfrm>
            <a:off x="1438632" y="3501390"/>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Gained proficiency in using C structs and arrays for efficient data storage.</a:t>
            </a:r>
            <a:endParaRPr lang="en-US" sz="1550" dirty="0"/>
          </a:p>
        </p:txBody>
      </p:sp>
      <p:sp>
        <p:nvSpPr>
          <p:cNvPr id="9" name="Shape 7"/>
          <p:cNvSpPr/>
          <p:nvPr/>
        </p:nvSpPr>
        <p:spPr>
          <a:xfrm>
            <a:off x="793790" y="4215765"/>
            <a:ext cx="446484" cy="446484"/>
          </a:xfrm>
          <a:prstGeom prst="roundRect">
            <a:avLst>
              <a:gd name="adj" fmla="val 6668"/>
            </a:avLst>
          </a:prstGeom>
          <a:solidFill>
            <a:srgbClr val="3A3B3C"/>
          </a:solidFill>
          <a:ln/>
        </p:spPr>
      </p:sp>
      <p:sp>
        <p:nvSpPr>
          <p:cNvPr id="10" name="Text 8"/>
          <p:cNvSpPr/>
          <p:nvPr/>
        </p:nvSpPr>
        <p:spPr>
          <a:xfrm>
            <a:off x="1438632" y="4283988"/>
            <a:ext cx="3032879"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Git and Branch Workflow</a:t>
            </a:r>
            <a:endParaRPr lang="en-US" sz="1950" dirty="0"/>
          </a:p>
        </p:txBody>
      </p:sp>
      <p:sp>
        <p:nvSpPr>
          <p:cNvPr id="11" name="Text 9"/>
          <p:cNvSpPr/>
          <p:nvPr/>
        </p:nvSpPr>
        <p:spPr>
          <a:xfrm>
            <a:off x="1438632" y="4713208"/>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Became adept at collaborative development using Git branches and pull requests.</a:t>
            </a:r>
            <a:endParaRPr lang="en-US" sz="1550" dirty="0"/>
          </a:p>
        </p:txBody>
      </p:sp>
      <p:sp>
        <p:nvSpPr>
          <p:cNvPr id="12" name="Shape 10"/>
          <p:cNvSpPr/>
          <p:nvPr/>
        </p:nvSpPr>
        <p:spPr>
          <a:xfrm>
            <a:off x="793790" y="5427583"/>
            <a:ext cx="446484" cy="446484"/>
          </a:xfrm>
          <a:prstGeom prst="roundRect">
            <a:avLst>
              <a:gd name="adj" fmla="val 6668"/>
            </a:avLst>
          </a:prstGeom>
          <a:solidFill>
            <a:srgbClr val="3A3B3C"/>
          </a:solidFill>
          <a:ln/>
        </p:spPr>
      </p:sp>
      <p:sp>
        <p:nvSpPr>
          <p:cNvPr id="13" name="Text 11"/>
          <p:cNvSpPr/>
          <p:nvPr/>
        </p:nvSpPr>
        <p:spPr>
          <a:xfrm>
            <a:off x="1438632" y="549580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Safe Input Handling</a:t>
            </a:r>
            <a:endParaRPr lang="en-US" sz="1950" dirty="0"/>
          </a:p>
        </p:txBody>
      </p:sp>
      <p:sp>
        <p:nvSpPr>
          <p:cNvPr id="14" name="Text 12"/>
          <p:cNvSpPr/>
          <p:nvPr/>
        </p:nvSpPr>
        <p:spPr>
          <a:xfrm>
            <a:off x="1438632" y="5925026"/>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Implemented robust input validation to ensure system stability and data integrity.</a:t>
            </a:r>
            <a:endParaRPr lang="en-US" sz="1550" dirty="0"/>
          </a:p>
        </p:txBody>
      </p:sp>
      <p:sp>
        <p:nvSpPr>
          <p:cNvPr id="15" name="Shape 13"/>
          <p:cNvSpPr/>
          <p:nvPr/>
        </p:nvSpPr>
        <p:spPr>
          <a:xfrm>
            <a:off x="793790" y="6639401"/>
            <a:ext cx="446484" cy="446484"/>
          </a:xfrm>
          <a:prstGeom prst="roundRect">
            <a:avLst>
              <a:gd name="adj" fmla="val 6668"/>
            </a:avLst>
          </a:prstGeom>
          <a:solidFill>
            <a:srgbClr val="3A3B3C"/>
          </a:solidFill>
          <a:ln/>
        </p:spPr>
      </p:sp>
      <p:sp>
        <p:nvSpPr>
          <p:cNvPr id="16" name="Text 14"/>
          <p:cNvSpPr/>
          <p:nvPr/>
        </p:nvSpPr>
        <p:spPr>
          <a:xfrm>
            <a:off x="1438632" y="670762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Project Structuring</a:t>
            </a:r>
            <a:endParaRPr lang="en-US" sz="1950" dirty="0"/>
          </a:p>
        </p:txBody>
      </p:sp>
      <p:sp>
        <p:nvSpPr>
          <p:cNvPr id="17" name="Text 15"/>
          <p:cNvSpPr/>
          <p:nvPr/>
        </p:nvSpPr>
        <p:spPr>
          <a:xfrm>
            <a:off x="1438632" y="7136844"/>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Developed skills in organizing project files and documenting code for clarity.</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337072"/>
            <a:ext cx="5436751" cy="620078"/>
          </a:xfrm>
          <a:prstGeom prst="rect">
            <a:avLst/>
          </a:prstGeom>
          <a:noFill/>
          <a:ln/>
        </p:spPr>
        <p:txBody>
          <a:bodyPr wrap="none" lIns="0" tIns="0" rIns="0" bIns="0" rtlCol="0" anchor="t"/>
          <a:lstStyle/>
          <a:p>
            <a:pPr algn="l" indent="0" marL="0">
              <a:lnSpc>
                <a:spcPts val="4850"/>
              </a:lnSpc>
              <a:buNone/>
            </a:pPr>
            <a:r>
              <a:rPr lang="en-US" sz="3900" dirty="0">
                <a:solidFill>
                  <a:srgbClr val="F2E782"/>
                </a:solidFill>
                <a:latin typeface="Prata" pitchFamily="34" charset="0"/>
                <a:ea typeface="Prata" pitchFamily="34" charset="-122"/>
                <a:cs typeface="Prata" pitchFamily="34" charset="-120"/>
              </a:rPr>
              <a:t>Features Implemented</a:t>
            </a:r>
            <a:endParaRPr lang="en-US" sz="3900" dirty="0"/>
          </a:p>
        </p:txBody>
      </p:sp>
      <p:pic>
        <p:nvPicPr>
          <p:cNvPr id="3" name="Image 0" descr="preencoded.png">    </p:cNvPr>
          <p:cNvPicPr>
            <a:picLocks noChangeAspect="1"/>
          </p:cNvPicPr>
          <p:nvPr/>
        </p:nvPicPr>
        <p:blipFill>
          <a:blip r:embed="rId1"/>
          <a:stretch>
            <a:fillRect/>
          </a:stretch>
        </p:blipFill>
        <p:spPr>
          <a:xfrm>
            <a:off x="793790" y="2353985"/>
            <a:ext cx="496133" cy="496133"/>
          </a:xfrm>
          <a:prstGeom prst="rect">
            <a:avLst/>
          </a:prstGeom>
        </p:spPr>
      </p:pic>
      <p:sp>
        <p:nvSpPr>
          <p:cNvPr id="4" name="Text 1"/>
          <p:cNvSpPr/>
          <p:nvPr/>
        </p:nvSpPr>
        <p:spPr>
          <a:xfrm>
            <a:off x="1537930" y="2471738"/>
            <a:ext cx="2627947"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Account Management</a:t>
            </a:r>
            <a:endParaRPr lang="en-US" sz="1950" dirty="0"/>
          </a:p>
        </p:txBody>
      </p:sp>
      <p:sp>
        <p:nvSpPr>
          <p:cNvPr id="5" name="Text 2"/>
          <p:cNvSpPr/>
          <p:nvPr/>
        </p:nvSpPr>
        <p:spPr>
          <a:xfrm>
            <a:off x="1537930" y="2900958"/>
            <a:ext cx="5653207" cy="63507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Full CRUD operations for customer accounts: Add, Edit, Delete.</a:t>
            </a:r>
            <a:endParaRPr lang="en-US" sz="1550" dirty="0"/>
          </a:p>
        </p:txBody>
      </p:sp>
      <p:pic>
        <p:nvPicPr>
          <p:cNvPr id="6" name="Image 1" descr="preencoded.png">    </p:cNvPr>
          <p:cNvPicPr>
            <a:picLocks noChangeAspect="1"/>
          </p:cNvPicPr>
          <p:nvPr/>
        </p:nvPicPr>
        <p:blipFill>
          <a:blip r:embed="rId2"/>
          <a:stretch>
            <a:fillRect/>
          </a:stretch>
        </p:blipFill>
        <p:spPr>
          <a:xfrm>
            <a:off x="7439144" y="2353985"/>
            <a:ext cx="496133" cy="496133"/>
          </a:xfrm>
          <a:prstGeom prst="rect">
            <a:avLst/>
          </a:prstGeom>
        </p:spPr>
      </p:pic>
      <p:sp>
        <p:nvSpPr>
          <p:cNvPr id="7" name="Text 3"/>
          <p:cNvSpPr/>
          <p:nvPr/>
        </p:nvSpPr>
        <p:spPr>
          <a:xfrm>
            <a:off x="8183285" y="247173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Money Transfer</a:t>
            </a:r>
            <a:endParaRPr lang="en-US" sz="1950" dirty="0"/>
          </a:p>
        </p:txBody>
      </p:sp>
      <p:sp>
        <p:nvSpPr>
          <p:cNvPr id="8" name="Text 4"/>
          <p:cNvSpPr/>
          <p:nvPr/>
        </p:nvSpPr>
        <p:spPr>
          <a:xfrm>
            <a:off x="8183285" y="2900958"/>
            <a:ext cx="5653326" cy="317540"/>
          </a:xfrm>
          <a:prstGeom prst="rect">
            <a:avLst/>
          </a:prstGeom>
          <a:noFill/>
          <a:ln/>
        </p:spPr>
        <p:txBody>
          <a:bodyPr wrap="non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Securely transfer funds between different customer accounts.</a:t>
            </a:r>
            <a:endParaRPr lang="en-US" sz="1550" dirty="0"/>
          </a:p>
        </p:txBody>
      </p:sp>
      <p:pic>
        <p:nvPicPr>
          <p:cNvPr id="9" name="Image 2" descr="preencoded.png">    </p:cNvPr>
          <p:cNvPicPr>
            <a:picLocks noChangeAspect="1"/>
          </p:cNvPicPr>
          <p:nvPr/>
        </p:nvPicPr>
        <p:blipFill>
          <a:blip r:embed="rId3"/>
          <a:stretch>
            <a:fillRect/>
          </a:stretch>
        </p:blipFill>
        <p:spPr>
          <a:xfrm>
            <a:off x="793790" y="4032171"/>
            <a:ext cx="496133" cy="496133"/>
          </a:xfrm>
          <a:prstGeom prst="rect">
            <a:avLst/>
          </a:prstGeom>
        </p:spPr>
      </p:pic>
      <p:sp>
        <p:nvSpPr>
          <p:cNvPr id="10" name="Text 5"/>
          <p:cNvSpPr/>
          <p:nvPr/>
        </p:nvSpPr>
        <p:spPr>
          <a:xfrm>
            <a:off x="1537930" y="414992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Deposit &amp; Withdraw</a:t>
            </a:r>
            <a:endParaRPr lang="en-US" sz="1950" dirty="0"/>
          </a:p>
        </p:txBody>
      </p:sp>
      <p:sp>
        <p:nvSpPr>
          <p:cNvPr id="11" name="Text 6"/>
          <p:cNvSpPr/>
          <p:nvPr/>
        </p:nvSpPr>
        <p:spPr>
          <a:xfrm>
            <a:off x="1537930" y="4579144"/>
            <a:ext cx="5653207" cy="63507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Functions for depositing and withdrawing money, including validation checks.</a:t>
            </a:r>
            <a:endParaRPr lang="en-US" sz="1550" dirty="0"/>
          </a:p>
        </p:txBody>
      </p:sp>
      <p:pic>
        <p:nvPicPr>
          <p:cNvPr id="12" name="Image 3" descr="preencoded.png">    </p:cNvPr>
          <p:cNvPicPr>
            <a:picLocks noChangeAspect="1"/>
          </p:cNvPicPr>
          <p:nvPr/>
        </p:nvPicPr>
        <p:blipFill>
          <a:blip r:embed="rId4"/>
          <a:stretch>
            <a:fillRect/>
          </a:stretch>
        </p:blipFill>
        <p:spPr>
          <a:xfrm>
            <a:off x="7439144" y="4032171"/>
            <a:ext cx="496133" cy="496133"/>
          </a:xfrm>
          <a:prstGeom prst="rect">
            <a:avLst/>
          </a:prstGeom>
        </p:spPr>
      </p:pic>
      <p:sp>
        <p:nvSpPr>
          <p:cNvPr id="13" name="Text 7"/>
          <p:cNvSpPr/>
          <p:nvPr/>
        </p:nvSpPr>
        <p:spPr>
          <a:xfrm>
            <a:off x="8183285" y="414992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Auto-Saving Data</a:t>
            </a:r>
            <a:endParaRPr lang="en-US" sz="1950" dirty="0"/>
          </a:p>
        </p:txBody>
      </p:sp>
      <p:sp>
        <p:nvSpPr>
          <p:cNvPr id="14" name="Text 8"/>
          <p:cNvSpPr/>
          <p:nvPr/>
        </p:nvSpPr>
        <p:spPr>
          <a:xfrm>
            <a:off x="8183285" y="4579144"/>
            <a:ext cx="5653326" cy="317540"/>
          </a:xfrm>
          <a:prstGeom prst="rect">
            <a:avLst/>
          </a:prstGeom>
          <a:noFill/>
          <a:ln/>
        </p:spPr>
        <p:txBody>
          <a:bodyPr wrap="non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Automatic persistence of all data to 'customers.txt' file.</a:t>
            </a:r>
            <a:endParaRPr lang="en-US" sz="1550" dirty="0"/>
          </a:p>
        </p:txBody>
      </p:sp>
      <p:pic>
        <p:nvPicPr>
          <p:cNvPr id="15" name="Image 4" descr="preencoded.png">    </p:cNvPr>
          <p:cNvPicPr>
            <a:picLocks noChangeAspect="1"/>
          </p:cNvPicPr>
          <p:nvPr/>
        </p:nvPicPr>
        <p:blipFill>
          <a:blip r:embed="rId5"/>
          <a:stretch>
            <a:fillRect/>
          </a:stretch>
        </p:blipFill>
        <p:spPr>
          <a:xfrm>
            <a:off x="793790" y="5710357"/>
            <a:ext cx="496133" cy="496133"/>
          </a:xfrm>
          <a:prstGeom prst="rect">
            <a:avLst/>
          </a:prstGeom>
        </p:spPr>
      </p:pic>
      <p:sp>
        <p:nvSpPr>
          <p:cNvPr id="16" name="Text 9"/>
          <p:cNvSpPr/>
          <p:nvPr/>
        </p:nvSpPr>
        <p:spPr>
          <a:xfrm>
            <a:off x="1537930" y="582810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Input Validation</a:t>
            </a:r>
            <a:endParaRPr lang="en-US" sz="1950" dirty="0"/>
          </a:p>
        </p:txBody>
      </p:sp>
      <p:sp>
        <p:nvSpPr>
          <p:cNvPr id="17" name="Text 10"/>
          <p:cNvSpPr/>
          <p:nvPr/>
        </p:nvSpPr>
        <p:spPr>
          <a:xfrm>
            <a:off x="1537930" y="6257330"/>
            <a:ext cx="5653207" cy="63507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Robust validation to prevent system crashes and ensure data integrity.</a:t>
            </a:r>
            <a:endParaRPr lang="en-US" sz="1550" dirty="0"/>
          </a:p>
        </p:txBody>
      </p:sp>
      <p:pic>
        <p:nvPicPr>
          <p:cNvPr id="18" name="Image 5" descr="preencoded.png">    </p:cNvPr>
          <p:cNvPicPr>
            <a:picLocks noChangeAspect="1"/>
          </p:cNvPicPr>
          <p:nvPr/>
        </p:nvPicPr>
        <p:blipFill>
          <a:blip r:embed="rId6"/>
          <a:stretch>
            <a:fillRect/>
          </a:stretch>
        </p:blipFill>
        <p:spPr>
          <a:xfrm>
            <a:off x="7439144" y="5710357"/>
            <a:ext cx="496133" cy="496133"/>
          </a:xfrm>
          <a:prstGeom prst="rect">
            <a:avLst/>
          </a:prstGeom>
        </p:spPr>
      </p:pic>
      <p:sp>
        <p:nvSpPr>
          <p:cNvPr id="19" name="Text 11"/>
          <p:cNvSpPr/>
          <p:nvPr/>
        </p:nvSpPr>
        <p:spPr>
          <a:xfrm>
            <a:off x="8183285" y="582810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Static Array Storage</a:t>
            </a:r>
            <a:endParaRPr lang="en-US" sz="1950" dirty="0"/>
          </a:p>
        </p:txBody>
      </p:sp>
      <p:sp>
        <p:nvSpPr>
          <p:cNvPr id="20" name="Text 12"/>
          <p:cNvSpPr/>
          <p:nvPr/>
        </p:nvSpPr>
        <p:spPr>
          <a:xfrm>
            <a:off x="8183285" y="6257330"/>
            <a:ext cx="5653326" cy="317540"/>
          </a:xfrm>
          <a:prstGeom prst="rect">
            <a:avLst/>
          </a:prstGeom>
          <a:noFill/>
          <a:ln/>
        </p:spPr>
        <p:txBody>
          <a:bodyPr wrap="non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Efficient use of a fixed-size static array of structs for data.</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82955" y="538282"/>
            <a:ext cx="4873943" cy="397669"/>
          </a:xfrm>
          <a:prstGeom prst="rect">
            <a:avLst/>
          </a:prstGeom>
          <a:noFill/>
          <a:ln/>
        </p:spPr>
        <p:txBody>
          <a:bodyPr wrap="none" lIns="0" tIns="0" rIns="0" bIns="0" rtlCol="0" anchor="t"/>
          <a:lstStyle/>
          <a:p>
            <a:pPr algn="l" indent="0" marL="0">
              <a:lnSpc>
                <a:spcPts val="3100"/>
              </a:lnSpc>
              <a:buNone/>
            </a:pPr>
            <a:r>
              <a:rPr lang="en-US" sz="2500" dirty="0">
                <a:solidFill>
                  <a:srgbClr val="F2E782"/>
                </a:solidFill>
                <a:latin typeface="Prata" pitchFamily="34" charset="0"/>
                <a:ea typeface="Prata" pitchFamily="34" charset="-122"/>
                <a:cs typeface="Prata" pitchFamily="34" charset="-120"/>
              </a:rPr>
              <a:t>GitHub Collaboration Workflow</a:t>
            </a:r>
            <a:endParaRPr lang="en-US" sz="2500" dirty="0"/>
          </a:p>
        </p:txBody>
      </p:sp>
      <p:sp>
        <p:nvSpPr>
          <p:cNvPr id="3" name="Shape 1"/>
          <p:cNvSpPr/>
          <p:nvPr/>
        </p:nvSpPr>
        <p:spPr>
          <a:xfrm>
            <a:off x="3963829" y="2558891"/>
            <a:ext cx="15240" cy="3799046"/>
          </a:xfrm>
          <a:prstGeom prst="roundRect">
            <a:avLst>
              <a:gd name="adj" fmla="val 125237"/>
            </a:avLst>
          </a:prstGeom>
          <a:solidFill>
            <a:srgbClr val="535455"/>
          </a:solidFill>
          <a:ln/>
        </p:spPr>
      </p:sp>
      <p:sp>
        <p:nvSpPr>
          <p:cNvPr id="4" name="Shape 2"/>
          <p:cNvSpPr/>
          <p:nvPr/>
        </p:nvSpPr>
        <p:spPr>
          <a:xfrm>
            <a:off x="3461861" y="2694384"/>
            <a:ext cx="381714" cy="15240"/>
          </a:xfrm>
          <a:prstGeom prst="roundRect">
            <a:avLst>
              <a:gd name="adj" fmla="val 125237"/>
            </a:avLst>
          </a:prstGeom>
          <a:solidFill>
            <a:srgbClr val="535455"/>
          </a:solidFill>
          <a:ln/>
        </p:spPr>
      </p:sp>
      <p:sp>
        <p:nvSpPr>
          <p:cNvPr id="5" name="Shape 3"/>
          <p:cNvSpPr/>
          <p:nvPr/>
        </p:nvSpPr>
        <p:spPr>
          <a:xfrm>
            <a:off x="3828336" y="2558891"/>
            <a:ext cx="286226" cy="286226"/>
          </a:xfrm>
          <a:prstGeom prst="roundRect">
            <a:avLst>
              <a:gd name="adj" fmla="val 6668"/>
            </a:avLst>
          </a:prstGeom>
          <a:solidFill>
            <a:srgbClr val="3A3B3C"/>
          </a:solidFill>
          <a:ln/>
        </p:spPr>
      </p:sp>
      <p:sp>
        <p:nvSpPr>
          <p:cNvPr id="6" name="Text 4"/>
          <p:cNvSpPr/>
          <p:nvPr/>
        </p:nvSpPr>
        <p:spPr>
          <a:xfrm>
            <a:off x="3876020" y="2582763"/>
            <a:ext cx="190857" cy="238482"/>
          </a:xfrm>
          <a:prstGeom prst="rect">
            <a:avLst/>
          </a:prstGeom>
          <a:noFill/>
          <a:ln/>
        </p:spPr>
        <p:txBody>
          <a:bodyPr wrap="none" lIns="0" tIns="0" rIns="0" bIns="0" rtlCol="0" anchor="t"/>
          <a:lstStyle/>
          <a:p>
            <a:pPr algn="ctr" indent="0" marL="0">
              <a:lnSpc>
                <a:spcPts val="1500"/>
              </a:lnSpc>
              <a:buNone/>
            </a:pPr>
            <a:r>
              <a:rPr lang="en-US" sz="1500" dirty="0">
                <a:solidFill>
                  <a:srgbClr val="CFCBBF"/>
                </a:solidFill>
                <a:latin typeface="Prata" pitchFamily="34" charset="0"/>
                <a:ea typeface="Prata" pitchFamily="34" charset="-122"/>
                <a:cs typeface="Prata" pitchFamily="34" charset="-120"/>
              </a:rPr>
              <a:t>1</a:t>
            </a:r>
            <a:endParaRPr lang="en-US" sz="1500" dirty="0"/>
          </a:p>
        </p:txBody>
      </p:sp>
      <p:sp>
        <p:nvSpPr>
          <p:cNvPr id="7" name="Text 5"/>
          <p:cNvSpPr/>
          <p:nvPr/>
        </p:nvSpPr>
        <p:spPr>
          <a:xfrm>
            <a:off x="1744861" y="2602587"/>
            <a:ext cx="1590437" cy="198834"/>
          </a:xfrm>
          <a:prstGeom prst="rect">
            <a:avLst/>
          </a:prstGeom>
          <a:noFill/>
          <a:ln/>
        </p:spPr>
        <p:txBody>
          <a:bodyPr wrap="none" lIns="0" tIns="0" rIns="0" bIns="0" rtlCol="0" anchor="t"/>
          <a:lstStyle/>
          <a:p>
            <a:pPr algn="r" indent="0" marL="0">
              <a:lnSpc>
                <a:spcPts val="1550"/>
              </a:lnSpc>
              <a:buNone/>
            </a:pPr>
            <a:r>
              <a:rPr lang="en-US" sz="1250" dirty="0">
                <a:solidFill>
                  <a:srgbClr val="CFCBBF"/>
                </a:solidFill>
                <a:latin typeface="Prata" pitchFamily="34" charset="0"/>
                <a:ea typeface="Prata" pitchFamily="34" charset="-122"/>
                <a:cs typeface="Prata" pitchFamily="34" charset="-120"/>
              </a:rPr>
              <a:t>Branch Workflow</a:t>
            </a:r>
            <a:endParaRPr lang="en-US" sz="1250" dirty="0"/>
          </a:p>
        </p:txBody>
      </p:sp>
      <p:sp>
        <p:nvSpPr>
          <p:cNvPr id="8" name="Text 6"/>
          <p:cNvSpPr/>
          <p:nvPr/>
        </p:nvSpPr>
        <p:spPr>
          <a:xfrm>
            <a:off x="782955" y="2928580"/>
            <a:ext cx="2552343" cy="407194"/>
          </a:xfrm>
          <a:prstGeom prst="rect">
            <a:avLst/>
          </a:prstGeom>
          <a:noFill/>
          <a:ln/>
        </p:spPr>
        <p:txBody>
          <a:bodyPr wrap="square" lIns="0" tIns="0" rIns="0" bIns="0" rtlCol="0" anchor="t"/>
          <a:lstStyle/>
          <a:p>
            <a:pPr algn="r" indent="0" marL="0">
              <a:lnSpc>
                <a:spcPts val="1600"/>
              </a:lnSpc>
              <a:buNone/>
            </a:pPr>
            <a:r>
              <a:rPr lang="en-US" sz="1000" dirty="0">
                <a:solidFill>
                  <a:srgbClr val="CFCBBF"/>
                </a:solidFill>
                <a:latin typeface="Raleway" pitchFamily="34" charset="0"/>
                <a:ea typeface="Raleway" pitchFamily="34" charset="-122"/>
                <a:cs typeface="Raleway" pitchFamily="34" charset="-120"/>
              </a:rPr>
              <a:t>Each team member developed features on a separate branch.</a:t>
            </a:r>
            <a:endParaRPr lang="en-US" sz="1000" dirty="0"/>
          </a:p>
        </p:txBody>
      </p:sp>
      <p:sp>
        <p:nvSpPr>
          <p:cNvPr id="9" name="Shape 7"/>
          <p:cNvSpPr/>
          <p:nvPr/>
        </p:nvSpPr>
        <p:spPr>
          <a:xfrm>
            <a:off x="4099322" y="3457694"/>
            <a:ext cx="381714" cy="15240"/>
          </a:xfrm>
          <a:prstGeom prst="roundRect">
            <a:avLst>
              <a:gd name="adj" fmla="val 125237"/>
            </a:avLst>
          </a:prstGeom>
          <a:solidFill>
            <a:srgbClr val="535455"/>
          </a:solidFill>
          <a:ln/>
        </p:spPr>
      </p:sp>
      <p:sp>
        <p:nvSpPr>
          <p:cNvPr id="10" name="Shape 8"/>
          <p:cNvSpPr/>
          <p:nvPr/>
        </p:nvSpPr>
        <p:spPr>
          <a:xfrm>
            <a:off x="3828336" y="3322201"/>
            <a:ext cx="286226" cy="286226"/>
          </a:xfrm>
          <a:prstGeom prst="roundRect">
            <a:avLst>
              <a:gd name="adj" fmla="val 6668"/>
            </a:avLst>
          </a:prstGeom>
          <a:solidFill>
            <a:srgbClr val="3A3B3C"/>
          </a:solidFill>
          <a:ln/>
        </p:spPr>
      </p:sp>
      <p:sp>
        <p:nvSpPr>
          <p:cNvPr id="11" name="Text 9"/>
          <p:cNvSpPr/>
          <p:nvPr/>
        </p:nvSpPr>
        <p:spPr>
          <a:xfrm>
            <a:off x="3876020" y="3346073"/>
            <a:ext cx="190857" cy="238482"/>
          </a:xfrm>
          <a:prstGeom prst="rect">
            <a:avLst/>
          </a:prstGeom>
          <a:noFill/>
          <a:ln/>
        </p:spPr>
        <p:txBody>
          <a:bodyPr wrap="none" lIns="0" tIns="0" rIns="0" bIns="0" rtlCol="0" anchor="t"/>
          <a:lstStyle/>
          <a:p>
            <a:pPr algn="ctr" indent="0" marL="0">
              <a:lnSpc>
                <a:spcPts val="1500"/>
              </a:lnSpc>
              <a:buNone/>
            </a:pPr>
            <a:r>
              <a:rPr lang="en-US" sz="1500" dirty="0">
                <a:solidFill>
                  <a:srgbClr val="CFCBBF"/>
                </a:solidFill>
                <a:latin typeface="Prata" pitchFamily="34" charset="0"/>
                <a:ea typeface="Prata" pitchFamily="34" charset="-122"/>
                <a:cs typeface="Prata" pitchFamily="34" charset="-120"/>
              </a:rPr>
              <a:t>2</a:t>
            </a:r>
            <a:endParaRPr lang="en-US" sz="1500" dirty="0"/>
          </a:p>
        </p:txBody>
      </p:sp>
      <p:sp>
        <p:nvSpPr>
          <p:cNvPr id="12" name="Text 10"/>
          <p:cNvSpPr/>
          <p:nvPr/>
        </p:nvSpPr>
        <p:spPr>
          <a:xfrm>
            <a:off x="4607600" y="3365897"/>
            <a:ext cx="1590437" cy="198834"/>
          </a:xfrm>
          <a:prstGeom prst="rect">
            <a:avLst/>
          </a:prstGeom>
          <a:noFill/>
          <a:ln/>
        </p:spPr>
        <p:txBody>
          <a:bodyPr wrap="none" lIns="0" tIns="0" rIns="0" bIns="0" rtlCol="0" anchor="t"/>
          <a:lstStyle/>
          <a:p>
            <a:pPr algn="l" indent="0" marL="0">
              <a:lnSpc>
                <a:spcPts val="1550"/>
              </a:lnSpc>
              <a:buNone/>
            </a:pPr>
            <a:r>
              <a:rPr lang="en-US" sz="1250" dirty="0">
                <a:solidFill>
                  <a:srgbClr val="CFCBBF"/>
                </a:solidFill>
                <a:latin typeface="Prata" pitchFamily="34" charset="0"/>
                <a:ea typeface="Prata" pitchFamily="34" charset="-122"/>
                <a:cs typeface="Prata" pitchFamily="34" charset="-120"/>
              </a:rPr>
              <a:t>Pull Request (PR)</a:t>
            </a:r>
            <a:endParaRPr lang="en-US" sz="1250" dirty="0"/>
          </a:p>
        </p:txBody>
      </p:sp>
      <p:sp>
        <p:nvSpPr>
          <p:cNvPr id="13" name="Text 11"/>
          <p:cNvSpPr/>
          <p:nvPr/>
        </p:nvSpPr>
        <p:spPr>
          <a:xfrm>
            <a:off x="4607600" y="3691890"/>
            <a:ext cx="2552462" cy="407194"/>
          </a:xfrm>
          <a:prstGeom prst="rect">
            <a:avLst/>
          </a:prstGeom>
          <a:noFill/>
          <a:ln/>
        </p:spPr>
        <p:txBody>
          <a:bodyPr wrap="squar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Features were merged into the 'main' branch via Pull Requests.</a:t>
            </a:r>
            <a:endParaRPr lang="en-US" sz="1000" dirty="0"/>
          </a:p>
        </p:txBody>
      </p:sp>
      <p:sp>
        <p:nvSpPr>
          <p:cNvPr id="14" name="Shape 12"/>
          <p:cNvSpPr/>
          <p:nvPr/>
        </p:nvSpPr>
        <p:spPr>
          <a:xfrm>
            <a:off x="3461861" y="4115633"/>
            <a:ext cx="381714" cy="15240"/>
          </a:xfrm>
          <a:prstGeom prst="roundRect">
            <a:avLst>
              <a:gd name="adj" fmla="val 125237"/>
            </a:avLst>
          </a:prstGeom>
          <a:solidFill>
            <a:srgbClr val="535455"/>
          </a:solidFill>
          <a:ln/>
        </p:spPr>
      </p:sp>
      <p:sp>
        <p:nvSpPr>
          <p:cNvPr id="15" name="Shape 13"/>
          <p:cNvSpPr/>
          <p:nvPr/>
        </p:nvSpPr>
        <p:spPr>
          <a:xfrm>
            <a:off x="3828336" y="3980140"/>
            <a:ext cx="286226" cy="286226"/>
          </a:xfrm>
          <a:prstGeom prst="roundRect">
            <a:avLst>
              <a:gd name="adj" fmla="val 6668"/>
            </a:avLst>
          </a:prstGeom>
          <a:solidFill>
            <a:srgbClr val="3A3B3C"/>
          </a:solidFill>
          <a:ln/>
        </p:spPr>
      </p:sp>
      <p:sp>
        <p:nvSpPr>
          <p:cNvPr id="16" name="Text 14"/>
          <p:cNvSpPr/>
          <p:nvPr/>
        </p:nvSpPr>
        <p:spPr>
          <a:xfrm>
            <a:off x="3876020" y="4004012"/>
            <a:ext cx="190857" cy="238482"/>
          </a:xfrm>
          <a:prstGeom prst="rect">
            <a:avLst/>
          </a:prstGeom>
          <a:noFill/>
          <a:ln/>
        </p:spPr>
        <p:txBody>
          <a:bodyPr wrap="none" lIns="0" tIns="0" rIns="0" bIns="0" rtlCol="0" anchor="t"/>
          <a:lstStyle/>
          <a:p>
            <a:pPr algn="ctr" indent="0" marL="0">
              <a:lnSpc>
                <a:spcPts val="1500"/>
              </a:lnSpc>
              <a:buNone/>
            </a:pPr>
            <a:r>
              <a:rPr lang="en-US" sz="1500" dirty="0">
                <a:solidFill>
                  <a:srgbClr val="CFCBBF"/>
                </a:solidFill>
                <a:latin typeface="Prata" pitchFamily="34" charset="0"/>
                <a:ea typeface="Prata" pitchFamily="34" charset="-122"/>
                <a:cs typeface="Prata" pitchFamily="34" charset="-120"/>
              </a:rPr>
              <a:t>3</a:t>
            </a:r>
            <a:endParaRPr lang="en-US" sz="1500" dirty="0"/>
          </a:p>
        </p:txBody>
      </p:sp>
      <p:sp>
        <p:nvSpPr>
          <p:cNvPr id="17" name="Text 15"/>
          <p:cNvSpPr/>
          <p:nvPr/>
        </p:nvSpPr>
        <p:spPr>
          <a:xfrm>
            <a:off x="1744861" y="4023836"/>
            <a:ext cx="1590437" cy="198834"/>
          </a:xfrm>
          <a:prstGeom prst="rect">
            <a:avLst/>
          </a:prstGeom>
          <a:noFill/>
          <a:ln/>
        </p:spPr>
        <p:txBody>
          <a:bodyPr wrap="none" lIns="0" tIns="0" rIns="0" bIns="0" rtlCol="0" anchor="t"/>
          <a:lstStyle/>
          <a:p>
            <a:pPr algn="r" indent="0" marL="0">
              <a:lnSpc>
                <a:spcPts val="1550"/>
              </a:lnSpc>
              <a:buNone/>
            </a:pPr>
            <a:r>
              <a:rPr lang="en-US" sz="1250" dirty="0">
                <a:solidFill>
                  <a:srgbClr val="CFCBBF"/>
                </a:solidFill>
                <a:latin typeface="Prata" pitchFamily="34" charset="0"/>
                <a:ea typeface="Prata" pitchFamily="34" charset="-122"/>
                <a:cs typeface="Prata" pitchFamily="34" charset="-120"/>
              </a:rPr>
              <a:t>Leader Review</a:t>
            </a:r>
            <a:endParaRPr lang="en-US" sz="1250" dirty="0"/>
          </a:p>
        </p:txBody>
      </p:sp>
      <p:sp>
        <p:nvSpPr>
          <p:cNvPr id="18" name="Text 16"/>
          <p:cNvSpPr/>
          <p:nvPr/>
        </p:nvSpPr>
        <p:spPr>
          <a:xfrm>
            <a:off x="782955" y="4349829"/>
            <a:ext cx="2552343" cy="407194"/>
          </a:xfrm>
          <a:prstGeom prst="rect">
            <a:avLst/>
          </a:prstGeom>
          <a:noFill/>
          <a:ln/>
        </p:spPr>
        <p:txBody>
          <a:bodyPr wrap="square" lIns="0" tIns="0" rIns="0" bIns="0" rtlCol="0" anchor="t"/>
          <a:lstStyle/>
          <a:p>
            <a:pPr algn="r" indent="0" marL="0">
              <a:lnSpc>
                <a:spcPts val="1600"/>
              </a:lnSpc>
              <a:buNone/>
            </a:pPr>
            <a:r>
              <a:rPr lang="en-US" sz="1000" dirty="0">
                <a:solidFill>
                  <a:srgbClr val="CFCBBF"/>
                </a:solidFill>
                <a:latin typeface="Raleway" pitchFamily="34" charset="0"/>
                <a:ea typeface="Raleway" pitchFamily="34" charset="-122"/>
                <a:cs typeface="Raleway" pitchFamily="34" charset="-120"/>
              </a:rPr>
              <a:t>The team leader reviewed and approved all submitted PRs.</a:t>
            </a:r>
            <a:endParaRPr lang="en-US" sz="1000" dirty="0"/>
          </a:p>
        </p:txBody>
      </p:sp>
      <p:sp>
        <p:nvSpPr>
          <p:cNvPr id="19" name="Shape 17"/>
          <p:cNvSpPr/>
          <p:nvPr/>
        </p:nvSpPr>
        <p:spPr>
          <a:xfrm>
            <a:off x="4099322" y="4773692"/>
            <a:ext cx="381714" cy="15240"/>
          </a:xfrm>
          <a:prstGeom prst="roundRect">
            <a:avLst>
              <a:gd name="adj" fmla="val 125237"/>
            </a:avLst>
          </a:prstGeom>
          <a:solidFill>
            <a:srgbClr val="535455"/>
          </a:solidFill>
          <a:ln/>
        </p:spPr>
      </p:sp>
      <p:sp>
        <p:nvSpPr>
          <p:cNvPr id="20" name="Shape 18"/>
          <p:cNvSpPr/>
          <p:nvPr/>
        </p:nvSpPr>
        <p:spPr>
          <a:xfrm>
            <a:off x="3828336" y="4638199"/>
            <a:ext cx="286226" cy="286226"/>
          </a:xfrm>
          <a:prstGeom prst="roundRect">
            <a:avLst>
              <a:gd name="adj" fmla="val 6668"/>
            </a:avLst>
          </a:prstGeom>
          <a:solidFill>
            <a:srgbClr val="3A3B3C"/>
          </a:solidFill>
          <a:ln/>
        </p:spPr>
      </p:sp>
      <p:sp>
        <p:nvSpPr>
          <p:cNvPr id="21" name="Text 19"/>
          <p:cNvSpPr/>
          <p:nvPr/>
        </p:nvSpPr>
        <p:spPr>
          <a:xfrm>
            <a:off x="3876020" y="4662071"/>
            <a:ext cx="190857" cy="238482"/>
          </a:xfrm>
          <a:prstGeom prst="rect">
            <a:avLst/>
          </a:prstGeom>
          <a:noFill/>
          <a:ln/>
        </p:spPr>
        <p:txBody>
          <a:bodyPr wrap="none" lIns="0" tIns="0" rIns="0" bIns="0" rtlCol="0" anchor="t"/>
          <a:lstStyle/>
          <a:p>
            <a:pPr algn="ctr" indent="0" marL="0">
              <a:lnSpc>
                <a:spcPts val="1500"/>
              </a:lnSpc>
              <a:buNone/>
            </a:pPr>
            <a:r>
              <a:rPr lang="en-US" sz="1500" dirty="0">
                <a:solidFill>
                  <a:srgbClr val="CFCBBF"/>
                </a:solidFill>
                <a:latin typeface="Prata" pitchFamily="34" charset="0"/>
                <a:ea typeface="Prata" pitchFamily="34" charset="-122"/>
                <a:cs typeface="Prata" pitchFamily="34" charset="-120"/>
              </a:rPr>
              <a:t>4</a:t>
            </a:r>
            <a:endParaRPr lang="en-US" sz="1500" dirty="0"/>
          </a:p>
        </p:txBody>
      </p:sp>
      <p:sp>
        <p:nvSpPr>
          <p:cNvPr id="22" name="Text 20"/>
          <p:cNvSpPr/>
          <p:nvPr/>
        </p:nvSpPr>
        <p:spPr>
          <a:xfrm>
            <a:off x="4607600" y="4681895"/>
            <a:ext cx="1590437" cy="198834"/>
          </a:xfrm>
          <a:prstGeom prst="rect">
            <a:avLst/>
          </a:prstGeom>
          <a:noFill/>
          <a:ln/>
        </p:spPr>
        <p:txBody>
          <a:bodyPr wrap="none" lIns="0" tIns="0" rIns="0" bIns="0" rtlCol="0" anchor="t"/>
          <a:lstStyle/>
          <a:p>
            <a:pPr algn="l" indent="0" marL="0">
              <a:lnSpc>
                <a:spcPts val="1550"/>
              </a:lnSpc>
              <a:buNone/>
            </a:pPr>
            <a:r>
              <a:rPr lang="en-US" sz="1250" dirty="0">
                <a:solidFill>
                  <a:srgbClr val="CFCBBF"/>
                </a:solidFill>
                <a:latin typeface="Prata" pitchFamily="34" charset="0"/>
                <a:ea typeface="Prata" pitchFamily="34" charset="-122"/>
                <a:cs typeface="Prata" pitchFamily="34" charset="-120"/>
              </a:rPr>
              <a:t>Git Tracking</a:t>
            </a:r>
            <a:endParaRPr lang="en-US" sz="1250" dirty="0"/>
          </a:p>
        </p:txBody>
      </p:sp>
      <p:sp>
        <p:nvSpPr>
          <p:cNvPr id="23" name="Text 21"/>
          <p:cNvSpPr/>
          <p:nvPr/>
        </p:nvSpPr>
        <p:spPr>
          <a:xfrm>
            <a:off x="4607600" y="5007888"/>
            <a:ext cx="2552462" cy="407194"/>
          </a:xfrm>
          <a:prstGeom prst="rect">
            <a:avLst/>
          </a:prstGeom>
          <a:noFill/>
          <a:ln/>
        </p:spPr>
        <p:txBody>
          <a:bodyPr wrap="squar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All contributions were meticulously tracked using Git version control.</a:t>
            </a:r>
            <a:endParaRPr lang="en-US" sz="1000" dirty="0"/>
          </a:p>
        </p:txBody>
      </p:sp>
      <p:sp>
        <p:nvSpPr>
          <p:cNvPr id="24" name="Shape 22"/>
          <p:cNvSpPr/>
          <p:nvPr/>
        </p:nvSpPr>
        <p:spPr>
          <a:xfrm>
            <a:off x="3461861" y="5431750"/>
            <a:ext cx="381714" cy="15240"/>
          </a:xfrm>
          <a:prstGeom prst="roundRect">
            <a:avLst>
              <a:gd name="adj" fmla="val 125237"/>
            </a:avLst>
          </a:prstGeom>
          <a:solidFill>
            <a:srgbClr val="535455"/>
          </a:solidFill>
          <a:ln/>
        </p:spPr>
      </p:sp>
      <p:sp>
        <p:nvSpPr>
          <p:cNvPr id="25" name="Shape 23"/>
          <p:cNvSpPr/>
          <p:nvPr/>
        </p:nvSpPr>
        <p:spPr>
          <a:xfrm>
            <a:off x="3828336" y="5296257"/>
            <a:ext cx="286226" cy="286226"/>
          </a:xfrm>
          <a:prstGeom prst="roundRect">
            <a:avLst>
              <a:gd name="adj" fmla="val 6668"/>
            </a:avLst>
          </a:prstGeom>
          <a:solidFill>
            <a:srgbClr val="3A3B3C"/>
          </a:solidFill>
          <a:ln/>
        </p:spPr>
      </p:sp>
      <p:sp>
        <p:nvSpPr>
          <p:cNvPr id="26" name="Text 24"/>
          <p:cNvSpPr/>
          <p:nvPr/>
        </p:nvSpPr>
        <p:spPr>
          <a:xfrm>
            <a:off x="3876020" y="5320129"/>
            <a:ext cx="190857" cy="238482"/>
          </a:xfrm>
          <a:prstGeom prst="rect">
            <a:avLst/>
          </a:prstGeom>
          <a:noFill/>
          <a:ln/>
        </p:spPr>
        <p:txBody>
          <a:bodyPr wrap="none" lIns="0" tIns="0" rIns="0" bIns="0" rtlCol="0" anchor="t"/>
          <a:lstStyle/>
          <a:p>
            <a:pPr algn="ctr" indent="0" marL="0">
              <a:lnSpc>
                <a:spcPts val="1500"/>
              </a:lnSpc>
              <a:buNone/>
            </a:pPr>
            <a:r>
              <a:rPr lang="en-US" sz="1500" dirty="0">
                <a:solidFill>
                  <a:srgbClr val="CFCBBF"/>
                </a:solidFill>
                <a:latin typeface="Prata" pitchFamily="34" charset="0"/>
                <a:ea typeface="Prata" pitchFamily="34" charset="-122"/>
                <a:cs typeface="Prata" pitchFamily="34" charset="-120"/>
              </a:rPr>
              <a:t>5</a:t>
            </a:r>
            <a:endParaRPr lang="en-US" sz="1500" dirty="0"/>
          </a:p>
        </p:txBody>
      </p:sp>
      <p:sp>
        <p:nvSpPr>
          <p:cNvPr id="27" name="Text 25"/>
          <p:cNvSpPr/>
          <p:nvPr/>
        </p:nvSpPr>
        <p:spPr>
          <a:xfrm>
            <a:off x="1744861" y="5339953"/>
            <a:ext cx="1590437" cy="198834"/>
          </a:xfrm>
          <a:prstGeom prst="rect">
            <a:avLst/>
          </a:prstGeom>
          <a:noFill/>
          <a:ln/>
        </p:spPr>
        <p:txBody>
          <a:bodyPr wrap="none" lIns="0" tIns="0" rIns="0" bIns="0" rtlCol="0" anchor="t"/>
          <a:lstStyle/>
          <a:p>
            <a:pPr algn="r" indent="0" marL="0">
              <a:lnSpc>
                <a:spcPts val="1550"/>
              </a:lnSpc>
              <a:buNone/>
            </a:pPr>
            <a:r>
              <a:rPr lang="en-US" sz="1250" dirty="0">
                <a:solidFill>
                  <a:srgbClr val="CFCBBF"/>
                </a:solidFill>
                <a:latin typeface="Prata" pitchFamily="34" charset="0"/>
                <a:ea typeface="Prata" pitchFamily="34" charset="-122"/>
                <a:cs typeface="Prata" pitchFamily="34" charset="-120"/>
              </a:rPr>
              <a:t>Documentation</a:t>
            </a:r>
            <a:endParaRPr lang="en-US" sz="1250" dirty="0"/>
          </a:p>
        </p:txBody>
      </p:sp>
      <p:sp>
        <p:nvSpPr>
          <p:cNvPr id="28" name="Text 26"/>
          <p:cNvSpPr/>
          <p:nvPr/>
        </p:nvSpPr>
        <p:spPr>
          <a:xfrm>
            <a:off x="782955" y="5665946"/>
            <a:ext cx="2552343" cy="407194"/>
          </a:xfrm>
          <a:prstGeom prst="rect">
            <a:avLst/>
          </a:prstGeom>
          <a:noFill/>
          <a:ln/>
        </p:spPr>
        <p:txBody>
          <a:bodyPr wrap="square" lIns="0" tIns="0" rIns="0" bIns="0" rtlCol="0" anchor="t"/>
          <a:lstStyle/>
          <a:p>
            <a:pPr algn="r" indent="0" marL="0">
              <a:lnSpc>
                <a:spcPts val="1600"/>
              </a:lnSpc>
              <a:buNone/>
            </a:pPr>
            <a:r>
              <a:rPr lang="en-US" sz="1000" dirty="0">
                <a:solidFill>
                  <a:srgbClr val="CFCBBF"/>
                </a:solidFill>
                <a:latin typeface="Raleway" pitchFamily="34" charset="0"/>
                <a:ea typeface="Raleway" pitchFamily="34" charset="-122"/>
                <a:cs typeface="Raleway" pitchFamily="34" charset="-120"/>
              </a:rPr>
              <a:t>Comprehensive README and project documentation were included.</a:t>
            </a:r>
            <a:endParaRPr lang="en-US" sz="1000" dirty="0"/>
          </a:p>
        </p:txBody>
      </p:sp>
      <p:pic>
        <p:nvPicPr>
          <p:cNvPr id="29" name="Image 0" descr="preencoded.png">    </p:cNvPr>
          <p:cNvPicPr>
            <a:picLocks noChangeAspect="1"/>
          </p:cNvPicPr>
          <p:nvPr/>
        </p:nvPicPr>
        <p:blipFill>
          <a:blip r:embed="rId1"/>
          <a:stretch>
            <a:fillRect/>
          </a:stretch>
        </p:blipFill>
        <p:spPr>
          <a:xfrm>
            <a:off x="7477958" y="1269921"/>
            <a:ext cx="6377107" cy="63771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39114"/>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2E782"/>
                </a:solidFill>
                <a:latin typeface="Prata" pitchFamily="34" charset="0"/>
                <a:ea typeface="Prata" pitchFamily="34" charset="-122"/>
                <a:cs typeface="Prata" pitchFamily="34" charset="-120"/>
              </a:rPr>
              <a:t>Thank You!</a:t>
            </a:r>
            <a:endParaRPr lang="en-US" sz="3900" dirty="0"/>
          </a:p>
        </p:txBody>
      </p:sp>
      <p:sp>
        <p:nvSpPr>
          <p:cNvPr id="4" name="Text 1"/>
          <p:cNvSpPr/>
          <p:nvPr/>
        </p:nvSpPr>
        <p:spPr>
          <a:xfrm>
            <a:off x="6280190" y="3356848"/>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We successfully completed the Bank Customer Management System project. We are proud of our collaborative effort and the valuable skills we gained.</a:t>
            </a:r>
            <a:endParaRPr lang="en-US" sz="1550" dirty="0"/>
          </a:p>
        </p:txBody>
      </p:sp>
      <p:sp>
        <p:nvSpPr>
          <p:cNvPr id="5" name="Text 2"/>
          <p:cNvSpPr/>
          <p:nvPr/>
        </p:nvSpPr>
        <p:spPr>
          <a:xfrm>
            <a:off x="6577846" y="4512826"/>
            <a:ext cx="2625685" cy="310158"/>
          </a:xfrm>
          <a:prstGeom prst="rect">
            <a:avLst/>
          </a:prstGeom>
          <a:noFill/>
          <a:ln/>
        </p:spPr>
        <p:txBody>
          <a:bodyPr wrap="none" lIns="0" tIns="0" rIns="0" bIns="0" rtlCol="0" anchor="t"/>
          <a:lstStyle/>
          <a:p>
            <a:pPr algn="l" indent="0" marL="0">
              <a:lnSpc>
                <a:spcPts val="2400"/>
              </a:lnSpc>
              <a:buNone/>
            </a:pPr>
            <a:r>
              <a:rPr lang="en-US" sz="1950" dirty="0">
                <a:solidFill>
                  <a:srgbClr val="F2E782"/>
                </a:solidFill>
                <a:latin typeface="Prata" pitchFamily="34" charset="0"/>
                <a:ea typeface="Prata" pitchFamily="34" charset="-122"/>
                <a:cs typeface="Prata" pitchFamily="34" charset="-120"/>
              </a:rPr>
              <a:t>Presented by: NODE 1</a:t>
            </a:r>
            <a:endParaRPr lang="en-US" sz="1950" dirty="0"/>
          </a:p>
        </p:txBody>
      </p:sp>
      <p:sp>
        <p:nvSpPr>
          <p:cNvPr id="6" name="Shape 3"/>
          <p:cNvSpPr/>
          <p:nvPr/>
        </p:nvSpPr>
        <p:spPr>
          <a:xfrm>
            <a:off x="6280190" y="4215170"/>
            <a:ext cx="22860" cy="905470"/>
          </a:xfrm>
          <a:prstGeom prst="rect">
            <a:avLst/>
          </a:prstGeom>
          <a:solidFill>
            <a:srgbClr val="EEE27D"/>
          </a:solidFill>
          <a:ln/>
        </p:spPr>
      </p:sp>
      <p:sp>
        <p:nvSpPr>
          <p:cNvPr id="7" name="Text 4"/>
          <p:cNvSpPr/>
          <p:nvPr/>
        </p:nvSpPr>
        <p:spPr>
          <a:xfrm>
            <a:off x="6280190" y="541829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F2E782"/>
                </a:solidFill>
                <a:latin typeface="Prata" pitchFamily="34" charset="0"/>
                <a:ea typeface="Prata" pitchFamily="34" charset="-122"/>
                <a:cs typeface="Prata" pitchFamily="34" charset="-120"/>
              </a:rPr>
              <a:t>Any Questions?</a:t>
            </a:r>
            <a:endParaRPr lang="en-US" sz="2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2835354" y="607338"/>
            <a:ext cx="3473291" cy="434102"/>
          </a:xfrm>
          <a:prstGeom prst="rect">
            <a:avLst/>
          </a:prstGeom>
          <a:noFill/>
          <a:ln/>
        </p:spPr>
        <p:txBody>
          <a:bodyPr wrap="none" lIns="0" tIns="0" rIns="0" bIns="0" rtlCol="0" anchor="t"/>
          <a:lstStyle/>
          <a:p>
            <a:pPr algn="ctr" indent="0" marL="0">
              <a:lnSpc>
                <a:spcPts val="3400"/>
              </a:lnSpc>
              <a:buNone/>
            </a:pPr>
            <a:r>
              <a:rPr lang="en-US" sz="2700" dirty="0">
                <a:solidFill>
                  <a:srgbClr val="F2E782"/>
                </a:solidFill>
                <a:latin typeface="Prata" pitchFamily="34" charset="0"/>
                <a:ea typeface="Prata" pitchFamily="34" charset="-122"/>
                <a:cs typeface="Prata" pitchFamily="34" charset="-120"/>
              </a:rPr>
              <a:t>« Our Team »</a:t>
            </a:r>
            <a:endParaRPr lang="en-US" sz="2700" dirty="0"/>
          </a:p>
        </p:txBody>
      </p:sp>
      <p:sp>
        <p:nvSpPr>
          <p:cNvPr id="4" name="Text 1"/>
          <p:cNvSpPr/>
          <p:nvPr/>
        </p:nvSpPr>
        <p:spPr>
          <a:xfrm>
            <a:off x="793790" y="1249799"/>
            <a:ext cx="7556421" cy="222290"/>
          </a:xfrm>
          <a:prstGeom prst="rect">
            <a:avLst/>
          </a:prstGeom>
          <a:noFill/>
          <a:ln/>
        </p:spPr>
        <p:txBody>
          <a:bodyPr wrap="none" lIns="0" tIns="0" rIns="0" bIns="0" rtlCol="0" anchor="t"/>
          <a:lstStyle/>
          <a:p>
            <a:pPr algn="ctr" indent="0" marL="0">
              <a:lnSpc>
                <a:spcPts val="1750"/>
              </a:lnSpc>
              <a:buNone/>
            </a:pPr>
            <a:endParaRPr lang="en-US" sz="1050" dirty="0"/>
          </a:p>
        </p:txBody>
      </p:sp>
      <p:sp>
        <p:nvSpPr>
          <p:cNvPr id="5" name="Text 2"/>
          <p:cNvSpPr/>
          <p:nvPr/>
        </p:nvSpPr>
        <p:spPr>
          <a:xfrm>
            <a:off x="793790" y="1628299"/>
            <a:ext cx="7556421" cy="222290"/>
          </a:xfrm>
          <a:prstGeom prst="rect">
            <a:avLst/>
          </a:prstGeom>
          <a:noFill/>
          <a:ln/>
        </p:spPr>
        <p:txBody>
          <a:bodyPr wrap="none" lIns="0" tIns="0" rIns="0" bIns="0" rtlCol="0" anchor="t"/>
          <a:lstStyle/>
          <a:p>
            <a:pPr algn="ctr" indent="0" marL="0">
              <a:lnSpc>
                <a:spcPts val="1750"/>
              </a:lnSpc>
              <a:buNone/>
            </a:pPr>
            <a:endParaRPr lang="en-US" sz="1050" dirty="0"/>
          </a:p>
        </p:txBody>
      </p:sp>
      <p:pic>
        <p:nvPicPr>
          <p:cNvPr id="6" name="Image 1" descr="preencoded.png">    </p:cNvPr>
          <p:cNvPicPr>
            <a:picLocks noChangeAspect="1"/>
          </p:cNvPicPr>
          <p:nvPr/>
        </p:nvPicPr>
        <p:blipFill>
          <a:blip r:embed="rId2"/>
          <a:stretch>
            <a:fillRect/>
          </a:stretch>
        </p:blipFill>
        <p:spPr>
          <a:xfrm>
            <a:off x="793790" y="2006798"/>
            <a:ext cx="694611" cy="833557"/>
          </a:xfrm>
          <a:prstGeom prst="rect">
            <a:avLst/>
          </a:prstGeom>
        </p:spPr>
      </p:pic>
      <p:sp>
        <p:nvSpPr>
          <p:cNvPr id="7" name="Text 3"/>
          <p:cNvSpPr/>
          <p:nvPr/>
        </p:nvSpPr>
        <p:spPr>
          <a:xfrm>
            <a:off x="1627227" y="2145625"/>
            <a:ext cx="2083951" cy="260390"/>
          </a:xfrm>
          <a:prstGeom prst="rect">
            <a:avLst/>
          </a:prstGeom>
          <a:noFill/>
          <a:ln/>
        </p:spPr>
        <p:txBody>
          <a:bodyPr wrap="none" lIns="0" tIns="0" rIns="0" bIns="0" rtlCol="0" anchor="t"/>
          <a:lstStyle/>
          <a:p>
            <a:pPr algn="l" indent="0" marL="0">
              <a:lnSpc>
                <a:spcPts val="2050"/>
              </a:lnSpc>
              <a:buNone/>
            </a:pPr>
            <a:r>
              <a:rPr lang="en-US" sz="1600" dirty="0">
                <a:solidFill>
                  <a:srgbClr val="CFCBBF"/>
                </a:solidFill>
                <a:latin typeface="Prata" pitchFamily="34" charset="0"/>
                <a:ea typeface="Prata" pitchFamily="34" charset="-122"/>
                <a:cs typeface="Prata" pitchFamily="34" charset="-120"/>
              </a:rPr>
              <a:t> Mohamed Nasser</a:t>
            </a:r>
            <a:endParaRPr lang="en-US" sz="1600" dirty="0"/>
          </a:p>
        </p:txBody>
      </p:sp>
      <p:pic>
        <p:nvPicPr>
          <p:cNvPr id="8" name="Image 2" descr="preencoded.png">    </p:cNvPr>
          <p:cNvPicPr>
            <a:picLocks noChangeAspect="1"/>
          </p:cNvPicPr>
          <p:nvPr/>
        </p:nvPicPr>
        <p:blipFill>
          <a:blip r:embed="rId3"/>
          <a:stretch>
            <a:fillRect/>
          </a:stretch>
        </p:blipFill>
        <p:spPr>
          <a:xfrm>
            <a:off x="793790" y="2840355"/>
            <a:ext cx="694611" cy="833557"/>
          </a:xfrm>
          <a:prstGeom prst="rect">
            <a:avLst/>
          </a:prstGeom>
        </p:spPr>
      </p:pic>
      <p:sp>
        <p:nvSpPr>
          <p:cNvPr id="9" name="Text 4"/>
          <p:cNvSpPr/>
          <p:nvPr/>
        </p:nvSpPr>
        <p:spPr>
          <a:xfrm>
            <a:off x="1627227" y="2979182"/>
            <a:ext cx="2083951" cy="260390"/>
          </a:xfrm>
          <a:prstGeom prst="rect">
            <a:avLst/>
          </a:prstGeom>
          <a:noFill/>
          <a:ln/>
        </p:spPr>
        <p:txBody>
          <a:bodyPr wrap="none" lIns="0" tIns="0" rIns="0" bIns="0" rtlCol="0" anchor="t"/>
          <a:lstStyle/>
          <a:p>
            <a:pPr algn="l" indent="0" marL="0">
              <a:lnSpc>
                <a:spcPts val="2050"/>
              </a:lnSpc>
              <a:buNone/>
            </a:pPr>
            <a:r>
              <a:rPr lang="en-US" sz="1600" dirty="0">
                <a:solidFill>
                  <a:srgbClr val="CFCBBF"/>
                </a:solidFill>
                <a:latin typeface="Prata" pitchFamily="34" charset="0"/>
                <a:ea typeface="Prata" pitchFamily="34" charset="-122"/>
                <a:cs typeface="Prata" pitchFamily="34" charset="-120"/>
              </a:rPr>
              <a:t> Kareem Kotb</a:t>
            </a:r>
            <a:endParaRPr lang="en-US" sz="1600" dirty="0"/>
          </a:p>
        </p:txBody>
      </p:sp>
      <p:pic>
        <p:nvPicPr>
          <p:cNvPr id="10" name="Image 3" descr="preencoded.png">    </p:cNvPr>
          <p:cNvPicPr>
            <a:picLocks noChangeAspect="1"/>
          </p:cNvPicPr>
          <p:nvPr/>
        </p:nvPicPr>
        <p:blipFill>
          <a:blip r:embed="rId4"/>
          <a:stretch>
            <a:fillRect/>
          </a:stretch>
        </p:blipFill>
        <p:spPr>
          <a:xfrm>
            <a:off x="793790" y="3673912"/>
            <a:ext cx="694611" cy="843677"/>
          </a:xfrm>
          <a:prstGeom prst="rect">
            <a:avLst/>
          </a:prstGeom>
        </p:spPr>
      </p:pic>
      <p:sp>
        <p:nvSpPr>
          <p:cNvPr id="11" name="Text 5"/>
          <p:cNvSpPr/>
          <p:nvPr/>
        </p:nvSpPr>
        <p:spPr>
          <a:xfrm>
            <a:off x="1627227" y="3812738"/>
            <a:ext cx="2083951" cy="260390"/>
          </a:xfrm>
          <a:prstGeom prst="rect">
            <a:avLst/>
          </a:prstGeom>
          <a:noFill/>
          <a:ln/>
        </p:spPr>
        <p:txBody>
          <a:bodyPr wrap="none" lIns="0" tIns="0" rIns="0" bIns="0" rtlCol="0" anchor="t"/>
          <a:lstStyle/>
          <a:p>
            <a:pPr algn="l" indent="0" marL="0">
              <a:lnSpc>
                <a:spcPts val="2050"/>
              </a:lnSpc>
              <a:buNone/>
            </a:pPr>
            <a:r>
              <a:rPr lang="en-US" sz="1600" dirty="0">
                <a:solidFill>
                  <a:srgbClr val="CFCBBF"/>
                </a:solidFill>
                <a:latin typeface="Prata" pitchFamily="34" charset="0"/>
                <a:ea typeface="Prata" pitchFamily="34" charset="-122"/>
                <a:cs typeface="Prata" pitchFamily="34" charset="-120"/>
              </a:rPr>
              <a:t> Ibrahim Mohamed</a:t>
            </a:r>
            <a:endParaRPr lang="en-US" sz="1600" dirty="0"/>
          </a:p>
        </p:txBody>
      </p:sp>
      <p:sp>
        <p:nvSpPr>
          <p:cNvPr id="12" name="Text 6"/>
          <p:cNvSpPr/>
          <p:nvPr/>
        </p:nvSpPr>
        <p:spPr>
          <a:xfrm>
            <a:off x="1627227" y="4156472"/>
            <a:ext cx="6722983" cy="222290"/>
          </a:xfrm>
          <a:prstGeom prst="rect">
            <a:avLst/>
          </a:prstGeom>
          <a:noFill/>
          <a:ln/>
        </p:spPr>
        <p:txBody>
          <a:bodyPr wrap="none" lIns="0" tIns="0" rIns="0" bIns="0" rtlCol="0" anchor="t"/>
          <a:lstStyle/>
          <a:p>
            <a:pPr algn="l" indent="0" marL="0">
              <a:lnSpc>
                <a:spcPts val="1750"/>
              </a:lnSpc>
              <a:buNone/>
            </a:pPr>
            <a:endParaRPr lang="en-US" sz="1050" dirty="0"/>
          </a:p>
        </p:txBody>
      </p:sp>
      <p:pic>
        <p:nvPicPr>
          <p:cNvPr id="13" name="Image 4" descr="preencoded.png">    </p:cNvPr>
          <p:cNvPicPr>
            <a:picLocks noChangeAspect="1"/>
          </p:cNvPicPr>
          <p:nvPr/>
        </p:nvPicPr>
        <p:blipFill>
          <a:blip r:embed="rId5"/>
          <a:stretch>
            <a:fillRect/>
          </a:stretch>
        </p:blipFill>
        <p:spPr>
          <a:xfrm>
            <a:off x="793790" y="4517588"/>
            <a:ext cx="694611" cy="833557"/>
          </a:xfrm>
          <a:prstGeom prst="rect">
            <a:avLst/>
          </a:prstGeom>
        </p:spPr>
      </p:pic>
      <p:sp>
        <p:nvSpPr>
          <p:cNvPr id="14" name="Text 7"/>
          <p:cNvSpPr/>
          <p:nvPr/>
        </p:nvSpPr>
        <p:spPr>
          <a:xfrm>
            <a:off x="1627227" y="4656415"/>
            <a:ext cx="2083951" cy="260390"/>
          </a:xfrm>
          <a:prstGeom prst="rect">
            <a:avLst/>
          </a:prstGeom>
          <a:noFill/>
          <a:ln/>
        </p:spPr>
        <p:txBody>
          <a:bodyPr wrap="none" lIns="0" tIns="0" rIns="0" bIns="0" rtlCol="0" anchor="t"/>
          <a:lstStyle/>
          <a:p>
            <a:pPr algn="l" indent="0" marL="0">
              <a:lnSpc>
                <a:spcPts val="2050"/>
              </a:lnSpc>
              <a:buNone/>
            </a:pPr>
            <a:r>
              <a:rPr lang="en-US" sz="1600" dirty="0">
                <a:solidFill>
                  <a:srgbClr val="CFCBBF"/>
                </a:solidFill>
                <a:latin typeface="Prata" pitchFamily="34" charset="0"/>
                <a:ea typeface="Prata" pitchFamily="34" charset="-122"/>
                <a:cs typeface="Prata" pitchFamily="34" charset="-120"/>
              </a:rPr>
              <a:t>Hagar Marzouk </a:t>
            </a:r>
            <a:endParaRPr lang="en-US" sz="1600" dirty="0"/>
          </a:p>
        </p:txBody>
      </p:sp>
      <p:sp>
        <p:nvSpPr>
          <p:cNvPr id="15" name="Text 8"/>
          <p:cNvSpPr/>
          <p:nvPr/>
        </p:nvSpPr>
        <p:spPr>
          <a:xfrm>
            <a:off x="793790" y="5507355"/>
            <a:ext cx="7556421" cy="222290"/>
          </a:xfrm>
          <a:prstGeom prst="rect">
            <a:avLst/>
          </a:prstGeom>
          <a:noFill/>
          <a:ln/>
        </p:spPr>
        <p:txBody>
          <a:bodyPr wrap="none" lIns="0" tIns="0" rIns="0" bIns="0" rtlCol="0" anchor="t"/>
          <a:lstStyle/>
          <a:p>
            <a:pPr algn="l" indent="0" marL="0">
              <a:lnSpc>
                <a:spcPts val="1750"/>
              </a:lnSpc>
              <a:buNone/>
            </a:pPr>
            <a:endParaRPr lang="en-US" sz="1050" dirty="0"/>
          </a:p>
        </p:txBody>
      </p:sp>
      <p:sp>
        <p:nvSpPr>
          <p:cNvPr id="16" name="Text 9"/>
          <p:cNvSpPr/>
          <p:nvPr/>
        </p:nvSpPr>
        <p:spPr>
          <a:xfrm>
            <a:off x="793790" y="5885855"/>
            <a:ext cx="7556421" cy="222290"/>
          </a:xfrm>
          <a:prstGeom prst="rect">
            <a:avLst/>
          </a:prstGeom>
          <a:noFill/>
          <a:ln/>
        </p:spPr>
        <p:txBody>
          <a:bodyPr wrap="none" lIns="0" tIns="0" rIns="0" bIns="0" rtlCol="0" anchor="t"/>
          <a:lstStyle/>
          <a:p>
            <a:pPr algn="l" indent="0" marL="0">
              <a:lnSpc>
                <a:spcPts val="1750"/>
              </a:lnSpc>
              <a:buNone/>
            </a:pPr>
            <a:endParaRPr lang="en-US" sz="1050" dirty="0"/>
          </a:p>
        </p:txBody>
      </p:sp>
      <p:sp>
        <p:nvSpPr>
          <p:cNvPr id="17" name="Text 10"/>
          <p:cNvSpPr/>
          <p:nvPr/>
        </p:nvSpPr>
        <p:spPr>
          <a:xfrm>
            <a:off x="793790" y="6264354"/>
            <a:ext cx="7556421" cy="222290"/>
          </a:xfrm>
          <a:prstGeom prst="rect">
            <a:avLst/>
          </a:prstGeom>
          <a:noFill/>
          <a:ln/>
        </p:spPr>
        <p:txBody>
          <a:bodyPr wrap="none" lIns="0" tIns="0" rIns="0" bIns="0" rtlCol="0" anchor="t"/>
          <a:lstStyle/>
          <a:p>
            <a:pPr algn="l" indent="0" marL="0">
              <a:lnSpc>
                <a:spcPts val="1750"/>
              </a:lnSpc>
              <a:buNone/>
            </a:pPr>
            <a:endParaRPr lang="en-US" sz="1050" dirty="0"/>
          </a:p>
        </p:txBody>
      </p:sp>
      <p:sp>
        <p:nvSpPr>
          <p:cNvPr id="18" name="Text 11"/>
          <p:cNvSpPr/>
          <p:nvPr/>
        </p:nvSpPr>
        <p:spPr>
          <a:xfrm>
            <a:off x="793790" y="6642854"/>
            <a:ext cx="7556421" cy="222290"/>
          </a:xfrm>
          <a:prstGeom prst="rect">
            <a:avLst/>
          </a:prstGeom>
          <a:noFill/>
          <a:ln/>
        </p:spPr>
        <p:txBody>
          <a:bodyPr wrap="none" lIns="0" tIns="0" rIns="0" bIns="0" rtlCol="0" anchor="t"/>
          <a:lstStyle/>
          <a:p>
            <a:pPr algn="l" indent="0" marL="0">
              <a:lnSpc>
                <a:spcPts val="1750"/>
              </a:lnSpc>
              <a:buNone/>
            </a:pPr>
            <a:endParaRPr lang="en-US" sz="1050" dirty="0"/>
          </a:p>
        </p:txBody>
      </p:sp>
      <p:sp>
        <p:nvSpPr>
          <p:cNvPr id="19" name="Text 12"/>
          <p:cNvSpPr/>
          <p:nvPr/>
        </p:nvSpPr>
        <p:spPr>
          <a:xfrm>
            <a:off x="793790" y="7021354"/>
            <a:ext cx="7556421" cy="222290"/>
          </a:xfrm>
          <a:prstGeom prst="rect">
            <a:avLst/>
          </a:prstGeom>
          <a:noFill/>
          <a:ln/>
        </p:spPr>
        <p:txBody>
          <a:bodyPr wrap="none" lIns="0" tIns="0" rIns="0" bIns="0" rtlCol="0" anchor="t"/>
          <a:lstStyle/>
          <a:p>
            <a:pPr algn="l" indent="0" marL="0">
              <a:lnSpc>
                <a:spcPts val="1750"/>
              </a:lnSpc>
              <a:buNone/>
            </a:pPr>
            <a:endParaRPr lang="en-US" sz="1050" dirty="0"/>
          </a:p>
        </p:txBody>
      </p:sp>
      <p:sp>
        <p:nvSpPr>
          <p:cNvPr id="20" name="Text 13"/>
          <p:cNvSpPr/>
          <p:nvPr/>
        </p:nvSpPr>
        <p:spPr>
          <a:xfrm>
            <a:off x="793790" y="7399853"/>
            <a:ext cx="7556421" cy="222290"/>
          </a:xfrm>
          <a:prstGeom prst="rect">
            <a:avLst/>
          </a:prstGeom>
          <a:noFill/>
          <a:ln/>
        </p:spPr>
        <p:txBody>
          <a:bodyPr wrap="none" lIns="0" tIns="0" rIns="0" bIns="0" rtlCol="0" anchor="t"/>
          <a:lstStyle/>
          <a:p>
            <a:pPr algn="l" indent="0" marL="0">
              <a:lnSpc>
                <a:spcPts val="1750"/>
              </a:lnSpc>
              <a:buNone/>
            </a:pP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46089"/>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F2E782"/>
                </a:solidFill>
                <a:latin typeface="Prata" pitchFamily="34" charset="0"/>
                <a:ea typeface="Prata" pitchFamily="34" charset="-122"/>
                <a:cs typeface="Prata" pitchFamily="34" charset="-120"/>
              </a:rPr>
              <a:t>Project Overview</a:t>
            </a:r>
            <a:endParaRPr lang="en-US" sz="3900" dirty="0"/>
          </a:p>
        </p:txBody>
      </p:sp>
      <p:sp>
        <p:nvSpPr>
          <p:cNvPr id="3" name="Shape 1"/>
          <p:cNvSpPr/>
          <p:nvPr/>
        </p:nvSpPr>
        <p:spPr>
          <a:xfrm>
            <a:off x="793790" y="3063002"/>
            <a:ext cx="4215289" cy="1461016"/>
          </a:xfrm>
          <a:prstGeom prst="roundRect">
            <a:avLst>
              <a:gd name="adj" fmla="val 2038"/>
            </a:avLst>
          </a:prstGeom>
          <a:solidFill>
            <a:srgbClr val="3A3B3C"/>
          </a:solidFill>
          <a:ln/>
        </p:spPr>
      </p:sp>
      <p:sp>
        <p:nvSpPr>
          <p:cNvPr id="4" name="Text 2"/>
          <p:cNvSpPr/>
          <p:nvPr/>
        </p:nvSpPr>
        <p:spPr>
          <a:xfrm>
            <a:off x="992148" y="3261360"/>
            <a:ext cx="2711053"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Console-Based System</a:t>
            </a:r>
            <a:endParaRPr lang="en-US" sz="1950" dirty="0"/>
          </a:p>
        </p:txBody>
      </p:sp>
      <p:sp>
        <p:nvSpPr>
          <p:cNvPr id="5" name="Text 3"/>
          <p:cNvSpPr/>
          <p:nvPr/>
        </p:nvSpPr>
        <p:spPr>
          <a:xfrm>
            <a:off x="992148" y="3690580"/>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A command-line interface for managing bank accounts.</a:t>
            </a:r>
            <a:endParaRPr lang="en-US" sz="1550" dirty="0"/>
          </a:p>
        </p:txBody>
      </p:sp>
      <p:sp>
        <p:nvSpPr>
          <p:cNvPr id="6" name="Shape 4"/>
          <p:cNvSpPr/>
          <p:nvPr/>
        </p:nvSpPr>
        <p:spPr>
          <a:xfrm>
            <a:off x="5207437" y="3063002"/>
            <a:ext cx="4215408" cy="1461016"/>
          </a:xfrm>
          <a:prstGeom prst="roundRect">
            <a:avLst>
              <a:gd name="adj" fmla="val 2038"/>
            </a:avLst>
          </a:prstGeom>
          <a:solidFill>
            <a:srgbClr val="3A3B3C"/>
          </a:solidFill>
          <a:ln/>
        </p:spPr>
      </p:sp>
      <p:sp>
        <p:nvSpPr>
          <p:cNvPr id="7" name="Text 5"/>
          <p:cNvSpPr/>
          <p:nvPr/>
        </p:nvSpPr>
        <p:spPr>
          <a:xfrm>
            <a:off x="5405795" y="3261360"/>
            <a:ext cx="2627947"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Account Management</a:t>
            </a:r>
            <a:endParaRPr lang="en-US" sz="1950" dirty="0"/>
          </a:p>
        </p:txBody>
      </p:sp>
      <p:sp>
        <p:nvSpPr>
          <p:cNvPr id="8" name="Text 6"/>
          <p:cNvSpPr/>
          <p:nvPr/>
        </p:nvSpPr>
        <p:spPr>
          <a:xfrm>
            <a:off x="5405795" y="3690580"/>
            <a:ext cx="3818692" cy="63507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Functions to add, edit, view, and delete customer accounts securely.</a:t>
            </a:r>
            <a:endParaRPr lang="en-US" sz="1550" dirty="0"/>
          </a:p>
        </p:txBody>
      </p:sp>
      <p:sp>
        <p:nvSpPr>
          <p:cNvPr id="9" name="Shape 7"/>
          <p:cNvSpPr/>
          <p:nvPr/>
        </p:nvSpPr>
        <p:spPr>
          <a:xfrm>
            <a:off x="9621203" y="3063002"/>
            <a:ext cx="4215289" cy="1461016"/>
          </a:xfrm>
          <a:prstGeom prst="roundRect">
            <a:avLst>
              <a:gd name="adj" fmla="val 2038"/>
            </a:avLst>
          </a:prstGeom>
          <a:solidFill>
            <a:srgbClr val="3A3B3C"/>
          </a:solidFill>
          <a:ln/>
        </p:spPr>
      </p:sp>
      <p:sp>
        <p:nvSpPr>
          <p:cNvPr id="10" name="Text 8"/>
          <p:cNvSpPr/>
          <p:nvPr/>
        </p:nvSpPr>
        <p:spPr>
          <a:xfrm>
            <a:off x="9819561" y="3261360"/>
            <a:ext cx="2536150"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Transaction Features</a:t>
            </a:r>
            <a:endParaRPr lang="en-US" sz="1950" dirty="0"/>
          </a:p>
        </p:txBody>
      </p:sp>
      <p:sp>
        <p:nvSpPr>
          <p:cNvPr id="11" name="Text 9"/>
          <p:cNvSpPr/>
          <p:nvPr/>
        </p:nvSpPr>
        <p:spPr>
          <a:xfrm>
            <a:off x="9819561" y="3690580"/>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Support for money transfers, deposits, and withdrawals with robust checks.</a:t>
            </a:r>
            <a:endParaRPr lang="en-US" sz="1550" dirty="0"/>
          </a:p>
        </p:txBody>
      </p:sp>
      <p:sp>
        <p:nvSpPr>
          <p:cNvPr id="12" name="Shape 10"/>
          <p:cNvSpPr/>
          <p:nvPr/>
        </p:nvSpPr>
        <p:spPr>
          <a:xfrm>
            <a:off x="793790" y="4722376"/>
            <a:ext cx="6422112" cy="1461016"/>
          </a:xfrm>
          <a:prstGeom prst="roundRect">
            <a:avLst>
              <a:gd name="adj" fmla="val 2038"/>
            </a:avLst>
          </a:prstGeom>
          <a:solidFill>
            <a:srgbClr val="3A3B3C"/>
          </a:solidFill>
          <a:ln/>
        </p:spPr>
      </p:sp>
      <p:sp>
        <p:nvSpPr>
          <p:cNvPr id="13" name="Text 11"/>
          <p:cNvSpPr/>
          <p:nvPr/>
        </p:nvSpPr>
        <p:spPr>
          <a:xfrm>
            <a:off x="992148" y="492073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Persistent Storage</a:t>
            </a:r>
            <a:endParaRPr lang="en-US" sz="1950" dirty="0"/>
          </a:p>
        </p:txBody>
      </p:sp>
      <p:sp>
        <p:nvSpPr>
          <p:cNvPr id="14" name="Text 12"/>
          <p:cNvSpPr/>
          <p:nvPr/>
        </p:nvSpPr>
        <p:spPr>
          <a:xfrm>
            <a:off x="992148" y="5349954"/>
            <a:ext cx="6025396" cy="63507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All customer data is saved to and loaded from a 'customers.txt' file.</a:t>
            </a:r>
            <a:endParaRPr lang="en-US" sz="1550" dirty="0"/>
          </a:p>
        </p:txBody>
      </p:sp>
      <p:sp>
        <p:nvSpPr>
          <p:cNvPr id="15" name="Shape 13"/>
          <p:cNvSpPr/>
          <p:nvPr/>
        </p:nvSpPr>
        <p:spPr>
          <a:xfrm>
            <a:off x="7414260" y="4722376"/>
            <a:ext cx="6422231" cy="1461016"/>
          </a:xfrm>
          <a:prstGeom prst="roundRect">
            <a:avLst>
              <a:gd name="adj" fmla="val 2038"/>
            </a:avLst>
          </a:prstGeom>
          <a:solidFill>
            <a:srgbClr val="3A3B3C"/>
          </a:solidFill>
          <a:ln/>
        </p:spPr>
      </p:sp>
      <p:sp>
        <p:nvSpPr>
          <p:cNvPr id="16" name="Text 14"/>
          <p:cNvSpPr/>
          <p:nvPr/>
        </p:nvSpPr>
        <p:spPr>
          <a:xfrm>
            <a:off x="7612618" y="492073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FCBBF"/>
                </a:solidFill>
                <a:latin typeface="Prata" pitchFamily="34" charset="0"/>
                <a:ea typeface="Prata" pitchFamily="34" charset="-122"/>
                <a:cs typeface="Prata" pitchFamily="34" charset="-120"/>
              </a:rPr>
              <a:t>User Experience</a:t>
            </a:r>
            <a:endParaRPr lang="en-US" sz="1950" dirty="0"/>
          </a:p>
        </p:txBody>
      </p:sp>
      <p:sp>
        <p:nvSpPr>
          <p:cNvPr id="17" name="Text 15"/>
          <p:cNvSpPr/>
          <p:nvPr/>
        </p:nvSpPr>
        <p:spPr>
          <a:xfrm>
            <a:off x="7612618" y="5349954"/>
            <a:ext cx="6025515" cy="63507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Emphasizes safe input validation and a clean, intuitive user interface.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2955" y="538282"/>
            <a:ext cx="3180993" cy="397669"/>
          </a:xfrm>
          <a:prstGeom prst="rect">
            <a:avLst/>
          </a:prstGeom>
          <a:noFill/>
          <a:ln/>
        </p:spPr>
        <p:txBody>
          <a:bodyPr wrap="none" lIns="0" tIns="0" rIns="0" bIns="0" rtlCol="0" anchor="t"/>
          <a:lstStyle/>
          <a:p>
            <a:pPr algn="l" indent="0" marL="0">
              <a:lnSpc>
                <a:spcPts val="3100"/>
              </a:lnSpc>
              <a:buNone/>
            </a:pPr>
            <a:r>
              <a:rPr lang="en-US" sz="2500" dirty="0">
                <a:solidFill>
                  <a:srgbClr val="F2E782"/>
                </a:solidFill>
                <a:latin typeface="Prata" pitchFamily="34" charset="0"/>
                <a:ea typeface="Prata" pitchFamily="34" charset="-122"/>
                <a:cs typeface="Prata" pitchFamily="34" charset="-120"/>
              </a:rPr>
              <a:t>Project Structure</a:t>
            </a:r>
            <a:endParaRPr lang="en-US" sz="2500" dirty="0"/>
          </a:p>
        </p:txBody>
      </p:sp>
      <p:pic>
        <p:nvPicPr>
          <p:cNvPr id="3" name="Image 0" descr="preencoded.png">    </p:cNvPr>
          <p:cNvPicPr>
            <a:picLocks noChangeAspect="1"/>
          </p:cNvPicPr>
          <p:nvPr/>
        </p:nvPicPr>
        <p:blipFill>
          <a:blip r:embed="rId1"/>
          <a:stretch>
            <a:fillRect/>
          </a:stretch>
        </p:blipFill>
        <p:spPr>
          <a:xfrm>
            <a:off x="2313503" y="1269921"/>
            <a:ext cx="3316010" cy="3316010"/>
          </a:xfrm>
          <a:prstGeom prst="rect">
            <a:avLst/>
          </a:prstGeom>
        </p:spPr>
      </p:pic>
      <p:sp>
        <p:nvSpPr>
          <p:cNvPr id="4" name="Shape 1"/>
          <p:cNvSpPr/>
          <p:nvPr/>
        </p:nvSpPr>
        <p:spPr>
          <a:xfrm>
            <a:off x="2683966" y="1640384"/>
            <a:ext cx="318016" cy="318016"/>
          </a:xfrm>
          <a:prstGeom prst="roundRect">
            <a:avLst>
              <a:gd name="adj" fmla="val 2872452"/>
            </a:avLst>
          </a:prstGeom>
          <a:solidFill>
            <a:srgbClr val="3A3B3C"/>
          </a:solidFill>
          <a:ln/>
        </p:spPr>
      </p:sp>
      <p:sp>
        <p:nvSpPr>
          <p:cNvPr id="5" name="Text 2"/>
          <p:cNvSpPr/>
          <p:nvPr/>
        </p:nvSpPr>
        <p:spPr>
          <a:xfrm>
            <a:off x="2771358" y="1709916"/>
            <a:ext cx="143113" cy="178832"/>
          </a:xfrm>
          <a:prstGeom prst="rect">
            <a:avLst/>
          </a:prstGeom>
          <a:noFill/>
          <a:ln/>
        </p:spPr>
        <p:txBody>
          <a:bodyPr wrap="none" lIns="0" tIns="0" rIns="0" bIns="0" rtlCol="0" anchor="t"/>
          <a:lstStyle/>
          <a:p>
            <a:pPr algn="l" indent="0" marL="0">
              <a:lnSpc>
                <a:spcPts val="1800"/>
              </a:lnSpc>
              <a:buNone/>
            </a:pPr>
            <a:r>
              <a:rPr lang="en-US" sz="1100" dirty="0">
                <a:solidFill>
                  <a:srgbClr val="CFCBBF"/>
                </a:solidFill>
                <a:latin typeface="Prata" pitchFamily="34" charset="0"/>
                <a:ea typeface="Prata" pitchFamily="34" charset="-122"/>
                <a:cs typeface="Prata" pitchFamily="34" charset="-120"/>
              </a:rPr>
              <a:t>1</a:t>
            </a:r>
            <a:endParaRPr lang="en-US" sz="1100" dirty="0"/>
          </a:p>
        </p:txBody>
      </p:sp>
      <p:sp>
        <p:nvSpPr>
          <p:cNvPr id="6" name="Shape 3"/>
          <p:cNvSpPr/>
          <p:nvPr/>
        </p:nvSpPr>
        <p:spPr>
          <a:xfrm>
            <a:off x="782955" y="4776788"/>
            <a:ext cx="254437" cy="254437"/>
          </a:xfrm>
          <a:prstGeom prst="roundRect">
            <a:avLst>
              <a:gd name="adj" fmla="val 7501"/>
            </a:avLst>
          </a:prstGeom>
          <a:solidFill>
            <a:srgbClr val="3A3B3C"/>
          </a:solidFill>
          <a:ln/>
        </p:spPr>
      </p:sp>
      <p:sp>
        <p:nvSpPr>
          <p:cNvPr id="7" name="Text 4"/>
          <p:cNvSpPr/>
          <p:nvPr/>
        </p:nvSpPr>
        <p:spPr>
          <a:xfrm>
            <a:off x="830640" y="4804589"/>
            <a:ext cx="158948" cy="198715"/>
          </a:xfrm>
          <a:prstGeom prst="rect">
            <a:avLst/>
          </a:prstGeom>
          <a:noFill/>
          <a:ln/>
        </p:spPr>
        <p:txBody>
          <a:bodyPr wrap="none" lIns="0" tIns="0" rIns="0" bIns="0" rtlCol="0" anchor="t"/>
          <a:lstStyle/>
          <a:p>
            <a:pPr algn="ctr" indent="0" marL="0">
              <a:lnSpc>
                <a:spcPts val="1250"/>
              </a:lnSpc>
              <a:buNone/>
            </a:pPr>
            <a:r>
              <a:rPr lang="en-US" sz="1250" dirty="0">
                <a:solidFill>
                  <a:srgbClr val="CFCBBF"/>
                </a:solidFill>
                <a:latin typeface="Prata" pitchFamily="34" charset="0"/>
                <a:ea typeface="Prata" pitchFamily="34" charset="-122"/>
                <a:cs typeface="Prata" pitchFamily="34" charset="-120"/>
              </a:rPr>
              <a:t>1</a:t>
            </a:r>
            <a:endParaRPr lang="en-US" sz="1250" dirty="0"/>
          </a:p>
        </p:txBody>
      </p:sp>
      <p:sp>
        <p:nvSpPr>
          <p:cNvPr id="8" name="Text 5"/>
          <p:cNvSpPr/>
          <p:nvPr/>
        </p:nvSpPr>
        <p:spPr>
          <a:xfrm>
            <a:off x="1164550" y="4804529"/>
            <a:ext cx="1590437" cy="198834"/>
          </a:xfrm>
          <a:prstGeom prst="rect">
            <a:avLst/>
          </a:prstGeom>
          <a:noFill/>
          <a:ln/>
        </p:spPr>
        <p:txBody>
          <a:bodyPr wrap="none" lIns="0" tIns="0" rIns="0" bIns="0" rtlCol="0" anchor="t"/>
          <a:lstStyle/>
          <a:p>
            <a:pPr algn="l" indent="0" marL="0">
              <a:lnSpc>
                <a:spcPts val="1550"/>
              </a:lnSpc>
              <a:buNone/>
            </a:pPr>
            <a:r>
              <a:rPr lang="en-US" sz="1250" dirty="0">
                <a:solidFill>
                  <a:srgbClr val="CFCBBF"/>
                </a:solidFill>
                <a:latin typeface="Prata" pitchFamily="34" charset="0"/>
                <a:ea typeface="Prata" pitchFamily="34" charset="-122"/>
                <a:cs typeface="Prata" pitchFamily="34" charset="-120"/>
              </a:rPr>
              <a:t>main.c</a:t>
            </a:r>
            <a:endParaRPr lang="en-US" sz="1250" dirty="0"/>
          </a:p>
        </p:txBody>
      </p:sp>
      <p:sp>
        <p:nvSpPr>
          <p:cNvPr id="9" name="Text 6"/>
          <p:cNvSpPr/>
          <p:nvPr/>
        </p:nvSpPr>
        <p:spPr>
          <a:xfrm>
            <a:off x="1164550" y="5130522"/>
            <a:ext cx="5995511" cy="203597"/>
          </a:xfrm>
          <a:prstGeom prst="rect">
            <a:avLst/>
          </a:prstGeom>
          <a:noFill/>
          <a:ln/>
        </p:spPr>
        <p:txBody>
          <a:bodyPr wrap="non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Handles the main menu and user interaction logic.</a:t>
            </a:r>
            <a:endParaRPr lang="en-US" sz="1000" dirty="0"/>
          </a:p>
        </p:txBody>
      </p:sp>
      <p:pic>
        <p:nvPicPr>
          <p:cNvPr id="10" name="Image 1" descr="preencoded.png">    </p:cNvPr>
          <p:cNvPicPr>
            <a:picLocks noChangeAspect="1"/>
          </p:cNvPicPr>
          <p:nvPr/>
        </p:nvPicPr>
        <p:blipFill>
          <a:blip r:embed="rId2"/>
          <a:stretch>
            <a:fillRect/>
          </a:stretch>
        </p:blipFill>
        <p:spPr>
          <a:xfrm>
            <a:off x="2313503" y="1269921"/>
            <a:ext cx="3316010" cy="3316010"/>
          </a:xfrm>
          <a:prstGeom prst="rect">
            <a:avLst/>
          </a:prstGeom>
        </p:spPr>
      </p:pic>
      <p:sp>
        <p:nvSpPr>
          <p:cNvPr id="11" name="Shape 7"/>
          <p:cNvSpPr/>
          <p:nvPr/>
        </p:nvSpPr>
        <p:spPr>
          <a:xfrm>
            <a:off x="4940915" y="1640384"/>
            <a:ext cx="318016" cy="318016"/>
          </a:xfrm>
          <a:prstGeom prst="roundRect">
            <a:avLst>
              <a:gd name="adj" fmla="val 2872452"/>
            </a:avLst>
          </a:prstGeom>
          <a:solidFill>
            <a:srgbClr val="3A3B3C"/>
          </a:solidFill>
          <a:ln/>
        </p:spPr>
      </p:sp>
      <p:sp>
        <p:nvSpPr>
          <p:cNvPr id="12" name="Text 8"/>
          <p:cNvSpPr/>
          <p:nvPr/>
        </p:nvSpPr>
        <p:spPr>
          <a:xfrm>
            <a:off x="5028307" y="1709916"/>
            <a:ext cx="143113" cy="178832"/>
          </a:xfrm>
          <a:prstGeom prst="rect">
            <a:avLst/>
          </a:prstGeom>
          <a:noFill/>
          <a:ln/>
        </p:spPr>
        <p:txBody>
          <a:bodyPr wrap="none" lIns="0" tIns="0" rIns="0" bIns="0" rtlCol="0" anchor="t"/>
          <a:lstStyle/>
          <a:p>
            <a:pPr algn="l" indent="0" marL="0">
              <a:lnSpc>
                <a:spcPts val="1800"/>
              </a:lnSpc>
              <a:buNone/>
            </a:pPr>
            <a:r>
              <a:rPr lang="en-US" sz="1100" dirty="0">
                <a:solidFill>
                  <a:srgbClr val="CFCBBF"/>
                </a:solidFill>
                <a:latin typeface="Prata" pitchFamily="34" charset="0"/>
                <a:ea typeface="Prata" pitchFamily="34" charset="-122"/>
                <a:cs typeface="Prata" pitchFamily="34" charset="-120"/>
              </a:rPr>
              <a:t>2</a:t>
            </a:r>
            <a:endParaRPr lang="en-US" sz="1100" dirty="0"/>
          </a:p>
        </p:txBody>
      </p:sp>
      <p:sp>
        <p:nvSpPr>
          <p:cNvPr id="13" name="Shape 9"/>
          <p:cNvSpPr/>
          <p:nvPr/>
        </p:nvSpPr>
        <p:spPr>
          <a:xfrm>
            <a:off x="782955" y="5524976"/>
            <a:ext cx="254437" cy="254437"/>
          </a:xfrm>
          <a:prstGeom prst="roundRect">
            <a:avLst>
              <a:gd name="adj" fmla="val 7501"/>
            </a:avLst>
          </a:prstGeom>
          <a:solidFill>
            <a:srgbClr val="3A3B3C"/>
          </a:solidFill>
          <a:ln/>
        </p:spPr>
      </p:sp>
      <p:sp>
        <p:nvSpPr>
          <p:cNvPr id="14" name="Text 10"/>
          <p:cNvSpPr/>
          <p:nvPr/>
        </p:nvSpPr>
        <p:spPr>
          <a:xfrm>
            <a:off x="830640" y="5552777"/>
            <a:ext cx="158948" cy="198715"/>
          </a:xfrm>
          <a:prstGeom prst="rect">
            <a:avLst/>
          </a:prstGeom>
          <a:noFill/>
          <a:ln/>
        </p:spPr>
        <p:txBody>
          <a:bodyPr wrap="none" lIns="0" tIns="0" rIns="0" bIns="0" rtlCol="0" anchor="t"/>
          <a:lstStyle/>
          <a:p>
            <a:pPr algn="ctr" indent="0" marL="0">
              <a:lnSpc>
                <a:spcPts val="1250"/>
              </a:lnSpc>
              <a:buNone/>
            </a:pPr>
            <a:r>
              <a:rPr lang="en-US" sz="1250" dirty="0">
                <a:solidFill>
                  <a:srgbClr val="CFCBBF"/>
                </a:solidFill>
                <a:latin typeface="Prata" pitchFamily="34" charset="0"/>
                <a:ea typeface="Prata" pitchFamily="34" charset="-122"/>
                <a:cs typeface="Prata" pitchFamily="34" charset="-120"/>
              </a:rPr>
              <a:t>2</a:t>
            </a:r>
            <a:endParaRPr lang="en-US" sz="1250" dirty="0"/>
          </a:p>
        </p:txBody>
      </p:sp>
      <p:sp>
        <p:nvSpPr>
          <p:cNvPr id="15" name="Text 11"/>
          <p:cNvSpPr/>
          <p:nvPr/>
        </p:nvSpPr>
        <p:spPr>
          <a:xfrm>
            <a:off x="1164550" y="5552718"/>
            <a:ext cx="1590437" cy="198834"/>
          </a:xfrm>
          <a:prstGeom prst="rect">
            <a:avLst/>
          </a:prstGeom>
          <a:noFill/>
          <a:ln/>
        </p:spPr>
        <p:txBody>
          <a:bodyPr wrap="none" lIns="0" tIns="0" rIns="0" bIns="0" rtlCol="0" anchor="t"/>
          <a:lstStyle/>
          <a:p>
            <a:pPr algn="l" indent="0" marL="0">
              <a:lnSpc>
                <a:spcPts val="1550"/>
              </a:lnSpc>
              <a:buNone/>
            </a:pPr>
            <a:r>
              <a:rPr lang="en-US" sz="1250" dirty="0">
                <a:solidFill>
                  <a:srgbClr val="CFCBBF"/>
                </a:solidFill>
                <a:latin typeface="Prata" pitchFamily="34" charset="0"/>
                <a:ea typeface="Prata" pitchFamily="34" charset="-122"/>
                <a:cs typeface="Prata" pitchFamily="34" charset="-120"/>
              </a:rPr>
              <a:t>functions.c</a:t>
            </a:r>
            <a:endParaRPr lang="en-US" sz="1250" dirty="0"/>
          </a:p>
        </p:txBody>
      </p:sp>
      <p:sp>
        <p:nvSpPr>
          <p:cNvPr id="16" name="Text 12"/>
          <p:cNvSpPr/>
          <p:nvPr/>
        </p:nvSpPr>
        <p:spPr>
          <a:xfrm>
            <a:off x="1164550" y="5878711"/>
            <a:ext cx="5995511" cy="203597"/>
          </a:xfrm>
          <a:prstGeom prst="rect">
            <a:avLst/>
          </a:prstGeom>
          <a:noFill/>
          <a:ln/>
        </p:spPr>
        <p:txBody>
          <a:bodyPr wrap="non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Contains the core business logic and file I/O operations.</a:t>
            </a:r>
            <a:endParaRPr lang="en-US" sz="1000" dirty="0"/>
          </a:p>
        </p:txBody>
      </p:sp>
      <p:pic>
        <p:nvPicPr>
          <p:cNvPr id="17" name="Image 2" descr="preencoded.png">    </p:cNvPr>
          <p:cNvPicPr>
            <a:picLocks noChangeAspect="1"/>
          </p:cNvPicPr>
          <p:nvPr/>
        </p:nvPicPr>
        <p:blipFill>
          <a:blip r:embed="rId3"/>
          <a:stretch>
            <a:fillRect/>
          </a:stretch>
        </p:blipFill>
        <p:spPr>
          <a:xfrm>
            <a:off x="2313503" y="1269921"/>
            <a:ext cx="3316010" cy="3316010"/>
          </a:xfrm>
          <a:prstGeom prst="rect">
            <a:avLst/>
          </a:prstGeom>
        </p:spPr>
      </p:pic>
      <p:sp>
        <p:nvSpPr>
          <p:cNvPr id="18" name="Shape 13"/>
          <p:cNvSpPr/>
          <p:nvPr/>
        </p:nvSpPr>
        <p:spPr>
          <a:xfrm>
            <a:off x="4940915" y="3897332"/>
            <a:ext cx="318016" cy="318016"/>
          </a:xfrm>
          <a:prstGeom prst="roundRect">
            <a:avLst>
              <a:gd name="adj" fmla="val 2872452"/>
            </a:avLst>
          </a:prstGeom>
          <a:solidFill>
            <a:srgbClr val="3A3B3C"/>
          </a:solidFill>
          <a:ln/>
        </p:spPr>
      </p:sp>
      <p:sp>
        <p:nvSpPr>
          <p:cNvPr id="19" name="Text 14"/>
          <p:cNvSpPr/>
          <p:nvPr/>
        </p:nvSpPr>
        <p:spPr>
          <a:xfrm>
            <a:off x="5028307" y="3966865"/>
            <a:ext cx="143113" cy="178832"/>
          </a:xfrm>
          <a:prstGeom prst="rect">
            <a:avLst/>
          </a:prstGeom>
          <a:noFill/>
          <a:ln/>
        </p:spPr>
        <p:txBody>
          <a:bodyPr wrap="none" lIns="0" tIns="0" rIns="0" bIns="0" rtlCol="0" anchor="t"/>
          <a:lstStyle/>
          <a:p>
            <a:pPr algn="l" indent="0" marL="0">
              <a:lnSpc>
                <a:spcPts val="1800"/>
              </a:lnSpc>
              <a:buNone/>
            </a:pPr>
            <a:r>
              <a:rPr lang="en-US" sz="1100" dirty="0">
                <a:solidFill>
                  <a:srgbClr val="CFCBBF"/>
                </a:solidFill>
                <a:latin typeface="Prata" pitchFamily="34" charset="0"/>
                <a:ea typeface="Prata" pitchFamily="34" charset="-122"/>
                <a:cs typeface="Prata" pitchFamily="34" charset="-120"/>
              </a:rPr>
              <a:t>3</a:t>
            </a:r>
            <a:endParaRPr lang="en-US" sz="1100" dirty="0"/>
          </a:p>
        </p:txBody>
      </p:sp>
      <p:sp>
        <p:nvSpPr>
          <p:cNvPr id="20" name="Shape 15"/>
          <p:cNvSpPr/>
          <p:nvPr/>
        </p:nvSpPr>
        <p:spPr>
          <a:xfrm>
            <a:off x="782955" y="6273165"/>
            <a:ext cx="254437" cy="254437"/>
          </a:xfrm>
          <a:prstGeom prst="roundRect">
            <a:avLst>
              <a:gd name="adj" fmla="val 7501"/>
            </a:avLst>
          </a:prstGeom>
          <a:solidFill>
            <a:srgbClr val="3A3B3C"/>
          </a:solidFill>
          <a:ln/>
        </p:spPr>
      </p:sp>
      <p:sp>
        <p:nvSpPr>
          <p:cNvPr id="21" name="Text 16"/>
          <p:cNvSpPr/>
          <p:nvPr/>
        </p:nvSpPr>
        <p:spPr>
          <a:xfrm>
            <a:off x="830640" y="6300966"/>
            <a:ext cx="158948" cy="198715"/>
          </a:xfrm>
          <a:prstGeom prst="rect">
            <a:avLst/>
          </a:prstGeom>
          <a:noFill/>
          <a:ln/>
        </p:spPr>
        <p:txBody>
          <a:bodyPr wrap="none" lIns="0" tIns="0" rIns="0" bIns="0" rtlCol="0" anchor="t"/>
          <a:lstStyle/>
          <a:p>
            <a:pPr algn="ctr" indent="0" marL="0">
              <a:lnSpc>
                <a:spcPts val="1250"/>
              </a:lnSpc>
              <a:buNone/>
            </a:pPr>
            <a:r>
              <a:rPr lang="en-US" sz="1250" dirty="0">
                <a:solidFill>
                  <a:srgbClr val="CFCBBF"/>
                </a:solidFill>
                <a:latin typeface="Prata" pitchFamily="34" charset="0"/>
                <a:ea typeface="Prata" pitchFamily="34" charset="-122"/>
                <a:cs typeface="Prata" pitchFamily="34" charset="-120"/>
              </a:rPr>
              <a:t>3</a:t>
            </a:r>
            <a:endParaRPr lang="en-US" sz="1250" dirty="0"/>
          </a:p>
        </p:txBody>
      </p:sp>
      <p:sp>
        <p:nvSpPr>
          <p:cNvPr id="22" name="Text 17"/>
          <p:cNvSpPr/>
          <p:nvPr/>
        </p:nvSpPr>
        <p:spPr>
          <a:xfrm>
            <a:off x="1164550" y="6300907"/>
            <a:ext cx="1590437" cy="198834"/>
          </a:xfrm>
          <a:prstGeom prst="rect">
            <a:avLst/>
          </a:prstGeom>
          <a:noFill/>
          <a:ln/>
        </p:spPr>
        <p:txBody>
          <a:bodyPr wrap="none" lIns="0" tIns="0" rIns="0" bIns="0" rtlCol="0" anchor="t"/>
          <a:lstStyle/>
          <a:p>
            <a:pPr algn="l" indent="0" marL="0">
              <a:lnSpc>
                <a:spcPts val="1550"/>
              </a:lnSpc>
              <a:buNone/>
            </a:pPr>
            <a:r>
              <a:rPr lang="en-US" sz="1250" dirty="0">
                <a:solidFill>
                  <a:srgbClr val="CFCBBF"/>
                </a:solidFill>
                <a:latin typeface="Prata" pitchFamily="34" charset="0"/>
                <a:ea typeface="Prata" pitchFamily="34" charset="-122"/>
                <a:cs typeface="Prata" pitchFamily="34" charset="-120"/>
              </a:rPr>
              <a:t>functions.h</a:t>
            </a:r>
            <a:endParaRPr lang="en-US" sz="1250" dirty="0"/>
          </a:p>
        </p:txBody>
      </p:sp>
      <p:sp>
        <p:nvSpPr>
          <p:cNvPr id="23" name="Text 18"/>
          <p:cNvSpPr/>
          <p:nvPr/>
        </p:nvSpPr>
        <p:spPr>
          <a:xfrm>
            <a:off x="1164550" y="6626900"/>
            <a:ext cx="5995511" cy="203597"/>
          </a:xfrm>
          <a:prstGeom prst="rect">
            <a:avLst/>
          </a:prstGeom>
          <a:noFill/>
          <a:ln/>
        </p:spPr>
        <p:txBody>
          <a:bodyPr wrap="non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Defines data structures (structs) and function declarations.</a:t>
            </a:r>
            <a:endParaRPr lang="en-US" sz="1000" dirty="0"/>
          </a:p>
        </p:txBody>
      </p:sp>
      <p:pic>
        <p:nvPicPr>
          <p:cNvPr id="24" name="Image 3" descr="preencoded.png">    </p:cNvPr>
          <p:cNvPicPr>
            <a:picLocks noChangeAspect="1"/>
          </p:cNvPicPr>
          <p:nvPr/>
        </p:nvPicPr>
        <p:blipFill>
          <a:blip r:embed="rId4"/>
          <a:stretch>
            <a:fillRect/>
          </a:stretch>
        </p:blipFill>
        <p:spPr>
          <a:xfrm>
            <a:off x="2313503" y="1269921"/>
            <a:ext cx="3316010" cy="3316010"/>
          </a:xfrm>
          <a:prstGeom prst="rect">
            <a:avLst/>
          </a:prstGeom>
        </p:spPr>
      </p:pic>
      <p:sp>
        <p:nvSpPr>
          <p:cNvPr id="25" name="Shape 19"/>
          <p:cNvSpPr/>
          <p:nvPr/>
        </p:nvSpPr>
        <p:spPr>
          <a:xfrm>
            <a:off x="2683966" y="3897332"/>
            <a:ext cx="318016" cy="318016"/>
          </a:xfrm>
          <a:prstGeom prst="roundRect">
            <a:avLst>
              <a:gd name="adj" fmla="val 2872452"/>
            </a:avLst>
          </a:prstGeom>
          <a:solidFill>
            <a:srgbClr val="3A3B3C"/>
          </a:solidFill>
          <a:ln/>
        </p:spPr>
      </p:sp>
      <p:sp>
        <p:nvSpPr>
          <p:cNvPr id="26" name="Text 20"/>
          <p:cNvSpPr/>
          <p:nvPr/>
        </p:nvSpPr>
        <p:spPr>
          <a:xfrm>
            <a:off x="2771358" y="3966865"/>
            <a:ext cx="143113" cy="178832"/>
          </a:xfrm>
          <a:prstGeom prst="rect">
            <a:avLst/>
          </a:prstGeom>
          <a:noFill/>
          <a:ln/>
        </p:spPr>
        <p:txBody>
          <a:bodyPr wrap="none" lIns="0" tIns="0" rIns="0" bIns="0" rtlCol="0" anchor="t"/>
          <a:lstStyle/>
          <a:p>
            <a:pPr algn="l" indent="0" marL="0">
              <a:lnSpc>
                <a:spcPts val="1800"/>
              </a:lnSpc>
              <a:buNone/>
            </a:pPr>
            <a:r>
              <a:rPr lang="en-US" sz="1100" dirty="0">
                <a:solidFill>
                  <a:srgbClr val="CFCBBF"/>
                </a:solidFill>
                <a:latin typeface="Prata" pitchFamily="34" charset="0"/>
                <a:ea typeface="Prata" pitchFamily="34" charset="-122"/>
                <a:cs typeface="Prata" pitchFamily="34" charset="-120"/>
              </a:rPr>
              <a:t>4</a:t>
            </a:r>
            <a:endParaRPr lang="en-US" sz="1100" dirty="0"/>
          </a:p>
        </p:txBody>
      </p:sp>
      <p:sp>
        <p:nvSpPr>
          <p:cNvPr id="27" name="Shape 21"/>
          <p:cNvSpPr/>
          <p:nvPr/>
        </p:nvSpPr>
        <p:spPr>
          <a:xfrm>
            <a:off x="782955" y="7021354"/>
            <a:ext cx="254437" cy="254437"/>
          </a:xfrm>
          <a:prstGeom prst="roundRect">
            <a:avLst>
              <a:gd name="adj" fmla="val 7501"/>
            </a:avLst>
          </a:prstGeom>
          <a:solidFill>
            <a:srgbClr val="3A3B3C"/>
          </a:solidFill>
          <a:ln/>
        </p:spPr>
      </p:sp>
      <p:sp>
        <p:nvSpPr>
          <p:cNvPr id="28" name="Text 22"/>
          <p:cNvSpPr/>
          <p:nvPr/>
        </p:nvSpPr>
        <p:spPr>
          <a:xfrm>
            <a:off x="830640" y="7049155"/>
            <a:ext cx="158948" cy="198715"/>
          </a:xfrm>
          <a:prstGeom prst="rect">
            <a:avLst/>
          </a:prstGeom>
          <a:noFill/>
          <a:ln/>
        </p:spPr>
        <p:txBody>
          <a:bodyPr wrap="none" lIns="0" tIns="0" rIns="0" bIns="0" rtlCol="0" anchor="t"/>
          <a:lstStyle/>
          <a:p>
            <a:pPr algn="ctr" indent="0" marL="0">
              <a:lnSpc>
                <a:spcPts val="1250"/>
              </a:lnSpc>
              <a:buNone/>
            </a:pPr>
            <a:r>
              <a:rPr lang="en-US" sz="1250" dirty="0">
                <a:solidFill>
                  <a:srgbClr val="CFCBBF"/>
                </a:solidFill>
                <a:latin typeface="Prata" pitchFamily="34" charset="0"/>
                <a:ea typeface="Prata" pitchFamily="34" charset="-122"/>
                <a:cs typeface="Prata" pitchFamily="34" charset="-120"/>
              </a:rPr>
              <a:t>4</a:t>
            </a:r>
            <a:endParaRPr lang="en-US" sz="1250" dirty="0"/>
          </a:p>
        </p:txBody>
      </p:sp>
      <p:sp>
        <p:nvSpPr>
          <p:cNvPr id="29" name="Text 23"/>
          <p:cNvSpPr/>
          <p:nvPr/>
        </p:nvSpPr>
        <p:spPr>
          <a:xfrm>
            <a:off x="1164550" y="7049095"/>
            <a:ext cx="1590437" cy="198834"/>
          </a:xfrm>
          <a:prstGeom prst="rect">
            <a:avLst/>
          </a:prstGeom>
          <a:noFill/>
          <a:ln/>
        </p:spPr>
        <p:txBody>
          <a:bodyPr wrap="none" lIns="0" tIns="0" rIns="0" bIns="0" rtlCol="0" anchor="t"/>
          <a:lstStyle/>
          <a:p>
            <a:pPr algn="l" indent="0" marL="0">
              <a:lnSpc>
                <a:spcPts val="1550"/>
              </a:lnSpc>
              <a:buNone/>
            </a:pPr>
            <a:r>
              <a:rPr lang="en-US" sz="1250" dirty="0">
                <a:solidFill>
                  <a:srgbClr val="CFCBBF"/>
                </a:solidFill>
                <a:latin typeface="Prata" pitchFamily="34" charset="0"/>
                <a:ea typeface="Prata" pitchFamily="34" charset="-122"/>
                <a:cs typeface="Prata" pitchFamily="34" charset="-120"/>
              </a:rPr>
              <a:t>customers.txt</a:t>
            </a:r>
            <a:endParaRPr lang="en-US" sz="1250" dirty="0"/>
          </a:p>
        </p:txBody>
      </p:sp>
      <p:sp>
        <p:nvSpPr>
          <p:cNvPr id="30" name="Text 24"/>
          <p:cNvSpPr/>
          <p:nvPr/>
        </p:nvSpPr>
        <p:spPr>
          <a:xfrm>
            <a:off x="1164550" y="7375088"/>
            <a:ext cx="5995511" cy="203597"/>
          </a:xfrm>
          <a:prstGeom prst="rect">
            <a:avLst/>
          </a:prstGeom>
          <a:noFill/>
          <a:ln/>
        </p:spPr>
        <p:txBody>
          <a:bodyPr wrap="non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Serves as the persistent data store for all customer information.</a:t>
            </a:r>
            <a:endParaRPr lang="en-US" sz="1000" dirty="0"/>
          </a:p>
        </p:txBody>
      </p:sp>
      <p:pic>
        <p:nvPicPr>
          <p:cNvPr id="31" name="Image 4" descr="preencoded.png">    </p:cNvPr>
          <p:cNvPicPr>
            <a:picLocks noChangeAspect="1"/>
          </p:cNvPicPr>
          <p:nvPr/>
        </p:nvPicPr>
        <p:blipFill>
          <a:blip r:embed="rId5"/>
          <a:stretch>
            <a:fillRect/>
          </a:stretch>
        </p:blipFill>
        <p:spPr>
          <a:xfrm>
            <a:off x="7477958" y="1269921"/>
            <a:ext cx="6377107" cy="63771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61353" y="424339"/>
            <a:ext cx="2507694" cy="313373"/>
          </a:xfrm>
          <a:prstGeom prst="rect">
            <a:avLst/>
          </a:prstGeom>
          <a:noFill/>
          <a:ln/>
        </p:spPr>
        <p:txBody>
          <a:bodyPr wrap="none" lIns="0" tIns="0" rIns="0" bIns="0" rtlCol="0" anchor="t"/>
          <a:lstStyle/>
          <a:p>
            <a:pPr algn="ctr" indent="0" marL="0">
              <a:lnSpc>
                <a:spcPts val="2450"/>
              </a:lnSpc>
              <a:buNone/>
            </a:pPr>
            <a:r>
              <a:rPr lang="en-US" sz="1950" dirty="0">
                <a:solidFill>
                  <a:srgbClr val="F2E782"/>
                </a:solidFill>
                <a:latin typeface="Prata" pitchFamily="34" charset="0"/>
                <a:ea typeface="Prata" pitchFamily="34" charset="-122"/>
                <a:cs typeface="Prata" pitchFamily="34" charset="-120"/>
              </a:rPr>
              <a:t>Data flow of Project </a:t>
            </a:r>
            <a:endParaRPr lang="en-US" sz="1950" dirty="0"/>
          </a:p>
        </p:txBody>
      </p:sp>
      <p:sp>
        <p:nvSpPr>
          <p:cNvPr id="3" name="Text 1"/>
          <p:cNvSpPr/>
          <p:nvPr/>
        </p:nvSpPr>
        <p:spPr>
          <a:xfrm>
            <a:off x="617220" y="938213"/>
            <a:ext cx="13395960" cy="160377"/>
          </a:xfrm>
          <a:prstGeom prst="rect">
            <a:avLst/>
          </a:prstGeom>
          <a:noFill/>
          <a:ln/>
        </p:spPr>
        <p:txBody>
          <a:bodyPr wrap="none" lIns="0" tIns="0" rIns="0" bIns="0" rtlCol="0" anchor="t"/>
          <a:lstStyle/>
          <a:p>
            <a:pPr algn="ctr" indent="0" marL="0">
              <a:lnSpc>
                <a:spcPts val="1250"/>
              </a:lnSpc>
              <a:buNone/>
            </a:pPr>
            <a:endParaRPr lang="en-US" sz="750" dirty="0"/>
          </a:p>
        </p:txBody>
      </p:sp>
      <p:pic>
        <p:nvPicPr>
          <p:cNvPr id="4" name="Image 0" descr="preencoded.png">    </p:cNvPr>
          <p:cNvPicPr>
            <a:picLocks noChangeAspect="1"/>
          </p:cNvPicPr>
          <p:nvPr/>
        </p:nvPicPr>
        <p:blipFill>
          <a:blip r:embed="rId1"/>
          <a:stretch>
            <a:fillRect/>
          </a:stretch>
        </p:blipFill>
        <p:spPr>
          <a:xfrm>
            <a:off x="3492460" y="1211342"/>
            <a:ext cx="947261" cy="357188"/>
          </a:xfrm>
          <a:prstGeom prst="rect">
            <a:avLst/>
          </a:prstGeom>
        </p:spPr>
      </p:pic>
      <p:sp>
        <p:nvSpPr>
          <p:cNvPr id="5" name="Text 2"/>
          <p:cNvSpPr/>
          <p:nvPr/>
        </p:nvSpPr>
        <p:spPr>
          <a:xfrm>
            <a:off x="3895606" y="1340287"/>
            <a:ext cx="140970" cy="176213"/>
          </a:xfrm>
          <a:prstGeom prst="rect">
            <a:avLst/>
          </a:prstGeom>
          <a:noFill/>
          <a:ln/>
        </p:spPr>
        <p:txBody>
          <a:bodyPr wrap="none" lIns="0" tIns="0" rIns="0" bIns="0" rtlCol="0" anchor="t"/>
          <a:lstStyle/>
          <a:p>
            <a:pPr algn="ctr" indent="0" marL="0">
              <a:lnSpc>
                <a:spcPts val="1750"/>
              </a:lnSpc>
              <a:buNone/>
            </a:pPr>
            <a:r>
              <a:rPr lang="en-US" sz="1100" dirty="0">
                <a:solidFill>
                  <a:srgbClr val="CFCBBF"/>
                </a:solidFill>
                <a:latin typeface="Prata" pitchFamily="34" charset="0"/>
                <a:ea typeface="Prata" pitchFamily="34" charset="-122"/>
                <a:cs typeface="Prata" pitchFamily="34" charset="-120"/>
              </a:rPr>
              <a:t>1</a:t>
            </a:r>
            <a:endParaRPr lang="en-US" sz="1100" dirty="0"/>
          </a:p>
        </p:txBody>
      </p:sp>
      <p:sp>
        <p:nvSpPr>
          <p:cNvPr id="6" name="Text 3"/>
          <p:cNvSpPr/>
          <p:nvPr/>
        </p:nvSpPr>
        <p:spPr>
          <a:xfrm>
            <a:off x="4539972" y="1311593"/>
            <a:ext cx="1071205" cy="156686"/>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Start the program</a:t>
            </a:r>
            <a:endParaRPr lang="en-US" sz="950" dirty="0"/>
          </a:p>
        </p:txBody>
      </p:sp>
      <p:sp>
        <p:nvSpPr>
          <p:cNvPr id="7" name="Shape 4"/>
          <p:cNvSpPr/>
          <p:nvPr/>
        </p:nvSpPr>
        <p:spPr>
          <a:xfrm>
            <a:off x="4464725" y="1577221"/>
            <a:ext cx="9523452" cy="7620"/>
          </a:xfrm>
          <a:prstGeom prst="roundRect">
            <a:avLst>
              <a:gd name="adj" fmla="val 197459"/>
            </a:avLst>
          </a:prstGeom>
          <a:solidFill>
            <a:srgbClr val="535455"/>
          </a:solidFill>
          <a:ln/>
        </p:spPr>
      </p:sp>
      <p:pic>
        <p:nvPicPr>
          <p:cNvPr id="8" name="Image 1" descr="preencoded.png">    </p:cNvPr>
          <p:cNvPicPr>
            <a:picLocks noChangeAspect="1"/>
          </p:cNvPicPr>
          <p:nvPr/>
        </p:nvPicPr>
        <p:blipFill>
          <a:blip r:embed="rId2"/>
          <a:stretch>
            <a:fillRect/>
          </a:stretch>
        </p:blipFill>
        <p:spPr>
          <a:xfrm>
            <a:off x="3018830" y="1593533"/>
            <a:ext cx="1894523" cy="357188"/>
          </a:xfrm>
          <a:prstGeom prst="rect">
            <a:avLst/>
          </a:prstGeom>
        </p:spPr>
      </p:pic>
      <p:sp>
        <p:nvSpPr>
          <p:cNvPr id="9" name="Text 5"/>
          <p:cNvSpPr/>
          <p:nvPr/>
        </p:nvSpPr>
        <p:spPr>
          <a:xfrm>
            <a:off x="3895606" y="1684020"/>
            <a:ext cx="140970" cy="176213"/>
          </a:xfrm>
          <a:prstGeom prst="rect">
            <a:avLst/>
          </a:prstGeom>
          <a:noFill/>
          <a:ln/>
        </p:spPr>
        <p:txBody>
          <a:bodyPr wrap="none" lIns="0" tIns="0" rIns="0" bIns="0" rtlCol="0" anchor="t"/>
          <a:lstStyle/>
          <a:p>
            <a:pPr algn="ctr" indent="0" marL="0">
              <a:lnSpc>
                <a:spcPts val="1750"/>
              </a:lnSpc>
              <a:buNone/>
            </a:pPr>
            <a:r>
              <a:rPr lang="en-US" sz="1100" dirty="0">
                <a:solidFill>
                  <a:srgbClr val="CFCBBF"/>
                </a:solidFill>
                <a:latin typeface="Prata" pitchFamily="34" charset="0"/>
                <a:ea typeface="Prata" pitchFamily="34" charset="-122"/>
                <a:cs typeface="Prata" pitchFamily="34" charset="-120"/>
              </a:rPr>
              <a:t>2</a:t>
            </a:r>
            <a:endParaRPr lang="en-US" sz="1100" dirty="0"/>
          </a:p>
        </p:txBody>
      </p:sp>
      <p:sp>
        <p:nvSpPr>
          <p:cNvPr id="10" name="Text 6"/>
          <p:cNvSpPr/>
          <p:nvPr/>
        </p:nvSpPr>
        <p:spPr>
          <a:xfrm>
            <a:off x="5013603" y="1693783"/>
            <a:ext cx="1912382" cy="156686"/>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Load all customer data from file</a:t>
            </a:r>
            <a:endParaRPr lang="en-US" sz="950" dirty="0"/>
          </a:p>
        </p:txBody>
      </p:sp>
      <p:sp>
        <p:nvSpPr>
          <p:cNvPr id="11" name="Shape 7"/>
          <p:cNvSpPr/>
          <p:nvPr/>
        </p:nvSpPr>
        <p:spPr>
          <a:xfrm>
            <a:off x="4938355" y="1959412"/>
            <a:ext cx="9049822" cy="7620"/>
          </a:xfrm>
          <a:prstGeom prst="roundRect">
            <a:avLst>
              <a:gd name="adj" fmla="val 197459"/>
            </a:avLst>
          </a:prstGeom>
          <a:solidFill>
            <a:srgbClr val="535455"/>
          </a:solidFill>
          <a:ln/>
        </p:spPr>
      </p:sp>
      <p:pic>
        <p:nvPicPr>
          <p:cNvPr id="12" name="Image 2" descr="preencoded.png">    </p:cNvPr>
          <p:cNvPicPr>
            <a:picLocks noChangeAspect="1"/>
          </p:cNvPicPr>
          <p:nvPr/>
        </p:nvPicPr>
        <p:blipFill>
          <a:blip r:embed="rId3"/>
          <a:stretch>
            <a:fillRect/>
          </a:stretch>
        </p:blipFill>
        <p:spPr>
          <a:xfrm>
            <a:off x="2545199" y="1975723"/>
            <a:ext cx="2841784" cy="357188"/>
          </a:xfrm>
          <a:prstGeom prst="rect">
            <a:avLst/>
          </a:prstGeom>
        </p:spPr>
      </p:pic>
      <p:sp>
        <p:nvSpPr>
          <p:cNvPr id="13" name="Text 8"/>
          <p:cNvSpPr/>
          <p:nvPr/>
        </p:nvSpPr>
        <p:spPr>
          <a:xfrm>
            <a:off x="3895606" y="2066211"/>
            <a:ext cx="140970" cy="176213"/>
          </a:xfrm>
          <a:prstGeom prst="rect">
            <a:avLst/>
          </a:prstGeom>
          <a:noFill/>
          <a:ln/>
        </p:spPr>
        <p:txBody>
          <a:bodyPr wrap="none" lIns="0" tIns="0" rIns="0" bIns="0" rtlCol="0" anchor="t"/>
          <a:lstStyle/>
          <a:p>
            <a:pPr algn="ctr" indent="0" marL="0">
              <a:lnSpc>
                <a:spcPts val="1750"/>
              </a:lnSpc>
              <a:buNone/>
            </a:pPr>
            <a:r>
              <a:rPr lang="en-US" sz="1100" dirty="0">
                <a:solidFill>
                  <a:srgbClr val="CFCBBF"/>
                </a:solidFill>
                <a:latin typeface="Prata" pitchFamily="34" charset="0"/>
                <a:ea typeface="Prata" pitchFamily="34" charset="-122"/>
                <a:cs typeface="Prata" pitchFamily="34" charset="-120"/>
              </a:rPr>
              <a:t>3</a:t>
            </a:r>
            <a:endParaRPr lang="en-US" sz="1100" dirty="0"/>
          </a:p>
        </p:txBody>
      </p:sp>
      <p:sp>
        <p:nvSpPr>
          <p:cNvPr id="14" name="Text 9"/>
          <p:cNvSpPr/>
          <p:nvPr/>
        </p:nvSpPr>
        <p:spPr>
          <a:xfrm>
            <a:off x="5487233" y="2075974"/>
            <a:ext cx="1155383" cy="156686"/>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Show menu to user</a:t>
            </a:r>
            <a:endParaRPr lang="en-US" sz="950" dirty="0"/>
          </a:p>
        </p:txBody>
      </p:sp>
      <p:sp>
        <p:nvSpPr>
          <p:cNvPr id="15" name="Shape 10"/>
          <p:cNvSpPr/>
          <p:nvPr/>
        </p:nvSpPr>
        <p:spPr>
          <a:xfrm>
            <a:off x="5411986" y="2341602"/>
            <a:ext cx="8576191" cy="7620"/>
          </a:xfrm>
          <a:prstGeom prst="roundRect">
            <a:avLst>
              <a:gd name="adj" fmla="val 197459"/>
            </a:avLst>
          </a:prstGeom>
          <a:solidFill>
            <a:srgbClr val="535455"/>
          </a:solidFill>
          <a:ln/>
        </p:spPr>
      </p:sp>
      <p:pic>
        <p:nvPicPr>
          <p:cNvPr id="16" name="Image 3" descr="preencoded.png">    </p:cNvPr>
          <p:cNvPicPr>
            <a:picLocks noChangeAspect="1"/>
          </p:cNvPicPr>
          <p:nvPr/>
        </p:nvPicPr>
        <p:blipFill>
          <a:blip r:embed="rId4"/>
          <a:stretch>
            <a:fillRect/>
          </a:stretch>
        </p:blipFill>
        <p:spPr>
          <a:xfrm>
            <a:off x="2071568" y="2357914"/>
            <a:ext cx="3789045" cy="357188"/>
          </a:xfrm>
          <a:prstGeom prst="rect">
            <a:avLst/>
          </a:prstGeom>
        </p:spPr>
      </p:pic>
      <p:sp>
        <p:nvSpPr>
          <p:cNvPr id="17" name="Text 11"/>
          <p:cNvSpPr/>
          <p:nvPr/>
        </p:nvSpPr>
        <p:spPr>
          <a:xfrm>
            <a:off x="3895606" y="2448401"/>
            <a:ext cx="140970" cy="176213"/>
          </a:xfrm>
          <a:prstGeom prst="rect">
            <a:avLst/>
          </a:prstGeom>
          <a:noFill/>
          <a:ln/>
        </p:spPr>
        <p:txBody>
          <a:bodyPr wrap="none" lIns="0" tIns="0" rIns="0" bIns="0" rtlCol="0" anchor="t"/>
          <a:lstStyle/>
          <a:p>
            <a:pPr algn="ctr" indent="0" marL="0">
              <a:lnSpc>
                <a:spcPts val="1750"/>
              </a:lnSpc>
              <a:buNone/>
            </a:pPr>
            <a:r>
              <a:rPr lang="en-US" sz="1100" dirty="0">
                <a:solidFill>
                  <a:srgbClr val="CFCBBF"/>
                </a:solidFill>
                <a:latin typeface="Prata" pitchFamily="34" charset="0"/>
                <a:ea typeface="Prata" pitchFamily="34" charset="-122"/>
                <a:cs typeface="Prata" pitchFamily="34" charset="-120"/>
              </a:rPr>
              <a:t>4</a:t>
            </a:r>
            <a:endParaRPr lang="en-US" sz="1100" dirty="0"/>
          </a:p>
        </p:txBody>
      </p:sp>
      <p:sp>
        <p:nvSpPr>
          <p:cNvPr id="18" name="Text 12"/>
          <p:cNvSpPr/>
          <p:nvPr/>
        </p:nvSpPr>
        <p:spPr>
          <a:xfrm>
            <a:off x="5960864" y="2458164"/>
            <a:ext cx="1009531" cy="156686"/>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Take user choice</a:t>
            </a:r>
            <a:endParaRPr lang="en-US" sz="950" dirty="0"/>
          </a:p>
        </p:txBody>
      </p:sp>
      <p:sp>
        <p:nvSpPr>
          <p:cNvPr id="19" name="Shape 13"/>
          <p:cNvSpPr/>
          <p:nvPr/>
        </p:nvSpPr>
        <p:spPr>
          <a:xfrm>
            <a:off x="5885617" y="2723793"/>
            <a:ext cx="8102560" cy="7620"/>
          </a:xfrm>
          <a:prstGeom prst="roundRect">
            <a:avLst>
              <a:gd name="adj" fmla="val 197459"/>
            </a:avLst>
          </a:prstGeom>
          <a:solidFill>
            <a:srgbClr val="535455"/>
          </a:solidFill>
          <a:ln/>
        </p:spPr>
      </p:sp>
      <p:pic>
        <p:nvPicPr>
          <p:cNvPr id="20" name="Image 4" descr="preencoded.png">    </p:cNvPr>
          <p:cNvPicPr>
            <a:picLocks noChangeAspect="1"/>
          </p:cNvPicPr>
          <p:nvPr/>
        </p:nvPicPr>
        <p:blipFill>
          <a:blip r:embed="rId5"/>
          <a:stretch>
            <a:fillRect/>
          </a:stretch>
        </p:blipFill>
        <p:spPr>
          <a:xfrm>
            <a:off x="1597938" y="2740104"/>
            <a:ext cx="4736425" cy="357188"/>
          </a:xfrm>
          <a:prstGeom prst="rect">
            <a:avLst/>
          </a:prstGeom>
        </p:spPr>
      </p:pic>
      <p:sp>
        <p:nvSpPr>
          <p:cNvPr id="21" name="Text 14"/>
          <p:cNvSpPr/>
          <p:nvPr/>
        </p:nvSpPr>
        <p:spPr>
          <a:xfrm>
            <a:off x="3895606" y="2830592"/>
            <a:ext cx="140970" cy="176213"/>
          </a:xfrm>
          <a:prstGeom prst="rect">
            <a:avLst/>
          </a:prstGeom>
          <a:noFill/>
          <a:ln/>
        </p:spPr>
        <p:txBody>
          <a:bodyPr wrap="none" lIns="0" tIns="0" rIns="0" bIns="0" rtlCol="0" anchor="t"/>
          <a:lstStyle/>
          <a:p>
            <a:pPr algn="ctr" indent="0" marL="0">
              <a:lnSpc>
                <a:spcPts val="1750"/>
              </a:lnSpc>
              <a:buNone/>
            </a:pPr>
            <a:r>
              <a:rPr lang="en-US" sz="1100" dirty="0">
                <a:solidFill>
                  <a:srgbClr val="CFCBBF"/>
                </a:solidFill>
                <a:latin typeface="Prata" pitchFamily="34" charset="0"/>
                <a:ea typeface="Prata" pitchFamily="34" charset="-122"/>
                <a:cs typeface="Prata" pitchFamily="34" charset="-120"/>
              </a:rPr>
              <a:t>5</a:t>
            </a:r>
            <a:endParaRPr lang="en-US" sz="1100" dirty="0"/>
          </a:p>
        </p:txBody>
      </p:sp>
      <p:sp>
        <p:nvSpPr>
          <p:cNvPr id="22" name="Text 15"/>
          <p:cNvSpPr/>
          <p:nvPr/>
        </p:nvSpPr>
        <p:spPr>
          <a:xfrm>
            <a:off x="6434614" y="2840355"/>
            <a:ext cx="1863804" cy="156686"/>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Perform the selected operation</a:t>
            </a:r>
            <a:endParaRPr lang="en-US" sz="950" dirty="0"/>
          </a:p>
        </p:txBody>
      </p:sp>
      <p:sp>
        <p:nvSpPr>
          <p:cNvPr id="23" name="Shape 16"/>
          <p:cNvSpPr/>
          <p:nvPr/>
        </p:nvSpPr>
        <p:spPr>
          <a:xfrm>
            <a:off x="6359366" y="3105983"/>
            <a:ext cx="7628811" cy="7620"/>
          </a:xfrm>
          <a:prstGeom prst="roundRect">
            <a:avLst>
              <a:gd name="adj" fmla="val 197459"/>
            </a:avLst>
          </a:prstGeom>
          <a:solidFill>
            <a:srgbClr val="535455"/>
          </a:solidFill>
          <a:ln/>
        </p:spPr>
      </p:sp>
      <p:pic>
        <p:nvPicPr>
          <p:cNvPr id="24" name="Image 5" descr="preencoded.png">    </p:cNvPr>
          <p:cNvPicPr>
            <a:picLocks noChangeAspect="1"/>
          </p:cNvPicPr>
          <p:nvPr/>
        </p:nvPicPr>
        <p:blipFill>
          <a:blip r:embed="rId6"/>
          <a:stretch>
            <a:fillRect/>
          </a:stretch>
        </p:blipFill>
        <p:spPr>
          <a:xfrm>
            <a:off x="1124307" y="3122295"/>
            <a:ext cx="5683687" cy="357188"/>
          </a:xfrm>
          <a:prstGeom prst="rect">
            <a:avLst/>
          </a:prstGeom>
        </p:spPr>
      </p:pic>
      <p:sp>
        <p:nvSpPr>
          <p:cNvPr id="25" name="Text 17"/>
          <p:cNvSpPr/>
          <p:nvPr/>
        </p:nvSpPr>
        <p:spPr>
          <a:xfrm>
            <a:off x="3895606" y="3212783"/>
            <a:ext cx="140970" cy="176213"/>
          </a:xfrm>
          <a:prstGeom prst="rect">
            <a:avLst/>
          </a:prstGeom>
          <a:noFill/>
          <a:ln/>
        </p:spPr>
        <p:txBody>
          <a:bodyPr wrap="none" lIns="0" tIns="0" rIns="0" bIns="0" rtlCol="0" anchor="t"/>
          <a:lstStyle/>
          <a:p>
            <a:pPr algn="ctr" indent="0" marL="0">
              <a:lnSpc>
                <a:spcPts val="1750"/>
              </a:lnSpc>
              <a:buNone/>
            </a:pPr>
            <a:r>
              <a:rPr lang="en-US" sz="1100" dirty="0">
                <a:solidFill>
                  <a:srgbClr val="CFCBBF"/>
                </a:solidFill>
                <a:latin typeface="Prata" pitchFamily="34" charset="0"/>
                <a:ea typeface="Prata" pitchFamily="34" charset="-122"/>
                <a:cs typeface="Prata" pitchFamily="34" charset="-120"/>
              </a:rPr>
              <a:t>6</a:t>
            </a:r>
            <a:endParaRPr lang="en-US" sz="1100" dirty="0"/>
          </a:p>
        </p:txBody>
      </p:sp>
      <p:sp>
        <p:nvSpPr>
          <p:cNvPr id="26" name="Text 18"/>
          <p:cNvSpPr/>
          <p:nvPr/>
        </p:nvSpPr>
        <p:spPr>
          <a:xfrm>
            <a:off x="6908244" y="3222546"/>
            <a:ext cx="1472803" cy="156686"/>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Save updated data to file</a:t>
            </a:r>
            <a:endParaRPr lang="en-US" sz="950" dirty="0"/>
          </a:p>
        </p:txBody>
      </p:sp>
      <p:sp>
        <p:nvSpPr>
          <p:cNvPr id="27" name="Shape 19"/>
          <p:cNvSpPr/>
          <p:nvPr/>
        </p:nvSpPr>
        <p:spPr>
          <a:xfrm>
            <a:off x="6832997" y="3488174"/>
            <a:ext cx="7155180" cy="7620"/>
          </a:xfrm>
          <a:prstGeom prst="roundRect">
            <a:avLst>
              <a:gd name="adj" fmla="val 197459"/>
            </a:avLst>
          </a:prstGeom>
          <a:solidFill>
            <a:srgbClr val="535455"/>
          </a:solidFill>
          <a:ln/>
        </p:spPr>
      </p:sp>
      <p:pic>
        <p:nvPicPr>
          <p:cNvPr id="28" name="Image 6" descr="preencoded.png">    </p:cNvPr>
          <p:cNvPicPr>
            <a:picLocks noChangeAspect="1"/>
          </p:cNvPicPr>
          <p:nvPr/>
        </p:nvPicPr>
        <p:blipFill>
          <a:blip r:embed="rId7"/>
          <a:stretch>
            <a:fillRect/>
          </a:stretch>
        </p:blipFill>
        <p:spPr>
          <a:xfrm>
            <a:off x="650677" y="3504486"/>
            <a:ext cx="6630948" cy="357188"/>
          </a:xfrm>
          <a:prstGeom prst="rect">
            <a:avLst/>
          </a:prstGeom>
        </p:spPr>
      </p:pic>
      <p:sp>
        <p:nvSpPr>
          <p:cNvPr id="29" name="Text 20"/>
          <p:cNvSpPr/>
          <p:nvPr/>
        </p:nvSpPr>
        <p:spPr>
          <a:xfrm>
            <a:off x="3895606" y="3594973"/>
            <a:ext cx="140970" cy="176213"/>
          </a:xfrm>
          <a:prstGeom prst="rect">
            <a:avLst/>
          </a:prstGeom>
          <a:noFill/>
          <a:ln/>
        </p:spPr>
        <p:txBody>
          <a:bodyPr wrap="none" lIns="0" tIns="0" rIns="0" bIns="0" rtlCol="0" anchor="t"/>
          <a:lstStyle/>
          <a:p>
            <a:pPr algn="ctr" indent="0" marL="0">
              <a:lnSpc>
                <a:spcPts val="1750"/>
              </a:lnSpc>
              <a:buNone/>
            </a:pPr>
            <a:r>
              <a:rPr lang="en-US" sz="1100" dirty="0">
                <a:solidFill>
                  <a:srgbClr val="CFCBBF"/>
                </a:solidFill>
                <a:latin typeface="Prata" pitchFamily="34" charset="0"/>
                <a:ea typeface="Prata" pitchFamily="34" charset="-122"/>
                <a:cs typeface="Prata" pitchFamily="34" charset="-120"/>
              </a:rPr>
              <a:t>7</a:t>
            </a:r>
            <a:endParaRPr lang="en-US" sz="1100" dirty="0"/>
          </a:p>
        </p:txBody>
      </p:sp>
      <p:sp>
        <p:nvSpPr>
          <p:cNvPr id="30" name="Text 21"/>
          <p:cNvSpPr/>
          <p:nvPr/>
        </p:nvSpPr>
        <p:spPr>
          <a:xfrm>
            <a:off x="7381875" y="3604736"/>
            <a:ext cx="1147167" cy="156686"/>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Repeat the process</a:t>
            </a:r>
            <a:endParaRPr lang="en-US" sz="950" dirty="0"/>
          </a:p>
        </p:txBody>
      </p:sp>
      <p:sp>
        <p:nvSpPr>
          <p:cNvPr id="31" name="Text 22"/>
          <p:cNvSpPr/>
          <p:nvPr/>
        </p:nvSpPr>
        <p:spPr>
          <a:xfrm>
            <a:off x="617220" y="3974425"/>
            <a:ext cx="13395960" cy="160377"/>
          </a:xfrm>
          <a:prstGeom prst="rect">
            <a:avLst/>
          </a:prstGeom>
          <a:noFill/>
          <a:ln/>
        </p:spPr>
        <p:txBody>
          <a:bodyPr wrap="none" lIns="0" tIns="0" rIns="0" bIns="0" rtlCol="0" anchor="t"/>
          <a:lstStyle/>
          <a:p>
            <a:pPr algn="l" indent="0" marL="0">
              <a:lnSpc>
                <a:spcPts val="1250"/>
              </a:lnSpc>
              <a:buNone/>
            </a:pPr>
            <a:endParaRPr lang="en-US" sz="750" dirty="0"/>
          </a:p>
        </p:txBody>
      </p:sp>
      <p:sp>
        <p:nvSpPr>
          <p:cNvPr id="32" name="Text 23"/>
          <p:cNvSpPr/>
          <p:nvPr/>
        </p:nvSpPr>
        <p:spPr>
          <a:xfrm>
            <a:off x="617220" y="4247555"/>
            <a:ext cx="13395960" cy="160377"/>
          </a:xfrm>
          <a:prstGeom prst="rect">
            <a:avLst/>
          </a:prstGeom>
          <a:noFill/>
          <a:ln/>
        </p:spPr>
        <p:txBody>
          <a:bodyPr wrap="none" lIns="0" tIns="0" rIns="0" bIns="0" rtlCol="0" anchor="t"/>
          <a:lstStyle/>
          <a:p>
            <a:pPr algn="l" indent="0" marL="0">
              <a:lnSpc>
                <a:spcPts val="1250"/>
              </a:lnSpc>
              <a:buNone/>
            </a:pPr>
            <a:endParaRPr lang="en-US" sz="750" dirty="0"/>
          </a:p>
        </p:txBody>
      </p:sp>
      <p:sp>
        <p:nvSpPr>
          <p:cNvPr id="33" name="Text 24"/>
          <p:cNvSpPr/>
          <p:nvPr/>
        </p:nvSpPr>
        <p:spPr>
          <a:xfrm>
            <a:off x="617220" y="4520684"/>
            <a:ext cx="13395960" cy="160377"/>
          </a:xfrm>
          <a:prstGeom prst="rect">
            <a:avLst/>
          </a:prstGeom>
          <a:noFill/>
          <a:ln/>
        </p:spPr>
        <p:txBody>
          <a:bodyPr wrap="none" lIns="0" tIns="0" rIns="0" bIns="0" rtlCol="0" anchor="t"/>
          <a:lstStyle/>
          <a:p>
            <a:pPr algn="l" indent="0" marL="0">
              <a:lnSpc>
                <a:spcPts val="1250"/>
              </a:lnSpc>
              <a:buNone/>
            </a:pPr>
            <a:endParaRPr lang="en-US" sz="750" dirty="0"/>
          </a:p>
        </p:txBody>
      </p:sp>
      <p:sp>
        <p:nvSpPr>
          <p:cNvPr id="34" name="Text 25"/>
          <p:cNvSpPr/>
          <p:nvPr/>
        </p:nvSpPr>
        <p:spPr>
          <a:xfrm>
            <a:off x="617220" y="4831437"/>
            <a:ext cx="13395960" cy="1297662"/>
          </a:xfrm>
          <a:prstGeom prst="rect">
            <a:avLst/>
          </a:prstGeom>
          <a:noFill/>
          <a:ln/>
        </p:spPr>
        <p:txBody>
          <a:bodyPr wrap="square" lIns="0" tIns="0" rIns="0" bIns="0" rtlCol="0" anchor="t"/>
          <a:lstStyle/>
          <a:p>
            <a:pPr algn="l" indent="0" marL="0">
              <a:lnSpc>
                <a:spcPts val="3400"/>
              </a:lnSpc>
              <a:buNone/>
            </a:pPr>
            <a:r>
              <a:rPr lang="en-US" sz="2700" dirty="0">
                <a:solidFill>
                  <a:srgbClr val="F2E782"/>
                </a:solidFill>
                <a:latin typeface="Prata" pitchFamily="34" charset="0"/>
                <a:ea typeface="Prata" pitchFamily="34" charset="-122"/>
                <a:cs typeface="Prata" pitchFamily="34" charset="-120"/>
              </a:rPr>
              <a:t>»The system reads saved data at startup, performs operations based on user input, updates the customer list, and writes changes back to the file to ensure persistence.</a:t>
            </a:r>
            <a:endParaRPr lang="en-US" sz="2700" dirty="0"/>
          </a:p>
        </p:txBody>
      </p:sp>
      <p:sp>
        <p:nvSpPr>
          <p:cNvPr id="35" name="Text 26"/>
          <p:cNvSpPr/>
          <p:nvPr/>
        </p:nvSpPr>
        <p:spPr>
          <a:xfrm>
            <a:off x="617220" y="6279475"/>
            <a:ext cx="13395960" cy="160377"/>
          </a:xfrm>
          <a:prstGeom prst="rect">
            <a:avLst/>
          </a:prstGeom>
          <a:noFill/>
          <a:ln/>
        </p:spPr>
        <p:txBody>
          <a:bodyPr wrap="none" lIns="0" tIns="0" rIns="0" bIns="0" rtlCol="0" anchor="t"/>
          <a:lstStyle/>
          <a:p>
            <a:pPr algn="l" indent="0" marL="0">
              <a:lnSpc>
                <a:spcPts val="1250"/>
              </a:lnSpc>
              <a:buNone/>
            </a:pPr>
            <a:endParaRPr lang="en-US" sz="750" dirty="0"/>
          </a:p>
        </p:txBody>
      </p:sp>
      <p:sp>
        <p:nvSpPr>
          <p:cNvPr id="36" name="Text 27"/>
          <p:cNvSpPr/>
          <p:nvPr/>
        </p:nvSpPr>
        <p:spPr>
          <a:xfrm>
            <a:off x="617220" y="6552605"/>
            <a:ext cx="13395960" cy="160377"/>
          </a:xfrm>
          <a:prstGeom prst="rect">
            <a:avLst/>
          </a:prstGeom>
          <a:noFill/>
          <a:ln/>
        </p:spPr>
        <p:txBody>
          <a:bodyPr wrap="none" lIns="0" tIns="0" rIns="0" bIns="0" rtlCol="0" anchor="t"/>
          <a:lstStyle/>
          <a:p>
            <a:pPr algn="l" indent="0" marL="0">
              <a:lnSpc>
                <a:spcPts val="1250"/>
              </a:lnSpc>
              <a:buNone/>
            </a:pPr>
            <a:endParaRPr lang="en-US" sz="750" dirty="0"/>
          </a:p>
        </p:txBody>
      </p:sp>
      <p:sp>
        <p:nvSpPr>
          <p:cNvPr id="37" name="Text 28"/>
          <p:cNvSpPr/>
          <p:nvPr/>
        </p:nvSpPr>
        <p:spPr>
          <a:xfrm>
            <a:off x="617220" y="6825734"/>
            <a:ext cx="13395960" cy="160377"/>
          </a:xfrm>
          <a:prstGeom prst="rect">
            <a:avLst/>
          </a:prstGeom>
          <a:noFill/>
          <a:ln/>
        </p:spPr>
        <p:txBody>
          <a:bodyPr wrap="none" lIns="0" tIns="0" rIns="0" bIns="0" rtlCol="0" anchor="t"/>
          <a:lstStyle/>
          <a:p>
            <a:pPr algn="l" indent="0" marL="0">
              <a:lnSpc>
                <a:spcPts val="1250"/>
              </a:lnSpc>
              <a:buNone/>
            </a:pPr>
            <a:endParaRPr lang="en-US" sz="750" dirty="0"/>
          </a:p>
        </p:txBody>
      </p:sp>
      <p:sp>
        <p:nvSpPr>
          <p:cNvPr id="38" name="Text 29"/>
          <p:cNvSpPr/>
          <p:nvPr/>
        </p:nvSpPr>
        <p:spPr>
          <a:xfrm>
            <a:off x="617220" y="7098863"/>
            <a:ext cx="13395960" cy="160377"/>
          </a:xfrm>
          <a:prstGeom prst="rect">
            <a:avLst/>
          </a:prstGeom>
          <a:noFill/>
          <a:ln/>
        </p:spPr>
        <p:txBody>
          <a:bodyPr wrap="none" lIns="0" tIns="0" rIns="0" bIns="0" rtlCol="0" anchor="t"/>
          <a:lstStyle/>
          <a:p>
            <a:pPr algn="l" indent="0" marL="0">
              <a:lnSpc>
                <a:spcPts val="1250"/>
              </a:lnSpc>
              <a:buNone/>
            </a:pPr>
            <a:endParaRPr lang="en-US" sz="750" dirty="0"/>
          </a:p>
        </p:txBody>
      </p:sp>
      <p:sp>
        <p:nvSpPr>
          <p:cNvPr id="39" name="Text 30"/>
          <p:cNvSpPr/>
          <p:nvPr/>
        </p:nvSpPr>
        <p:spPr>
          <a:xfrm>
            <a:off x="617220" y="7371993"/>
            <a:ext cx="13395960" cy="160377"/>
          </a:xfrm>
          <a:prstGeom prst="rect">
            <a:avLst/>
          </a:prstGeom>
          <a:noFill/>
          <a:ln/>
        </p:spPr>
        <p:txBody>
          <a:bodyPr wrap="none" lIns="0" tIns="0" rIns="0" bIns="0" rtlCol="0" anchor="t"/>
          <a:lstStyle/>
          <a:p>
            <a:pPr algn="l" indent="0" marL="0">
              <a:lnSpc>
                <a:spcPts val="1250"/>
              </a:lnSpc>
              <a:buNone/>
            </a:pPr>
            <a:endParaRPr lang="en-US" sz="750" dirty="0"/>
          </a:p>
        </p:txBody>
      </p:sp>
      <p:sp>
        <p:nvSpPr>
          <p:cNvPr id="40" name="Text 31"/>
          <p:cNvSpPr/>
          <p:nvPr/>
        </p:nvSpPr>
        <p:spPr>
          <a:xfrm>
            <a:off x="617220" y="7645122"/>
            <a:ext cx="13395960" cy="160377"/>
          </a:xfrm>
          <a:prstGeom prst="rect">
            <a:avLst/>
          </a:prstGeom>
          <a:noFill/>
          <a:ln/>
        </p:spPr>
        <p:txBody>
          <a:bodyPr wrap="none" lIns="0" tIns="0" rIns="0" bIns="0" rtlCol="0" anchor="t"/>
          <a:lstStyle/>
          <a:p>
            <a:pPr algn="l" indent="0" marL="0">
              <a:lnSpc>
                <a:spcPts val="1250"/>
              </a:lnSpc>
              <a:buNone/>
            </a:pP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77923"/>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F2E782"/>
                </a:solidFill>
                <a:latin typeface="Prata" pitchFamily="34" charset="0"/>
                <a:ea typeface="Prata" pitchFamily="34" charset="-122"/>
                <a:cs typeface="Prata" pitchFamily="34" charset="-120"/>
              </a:rPr>
              <a:t>Transfer_Money</a:t>
            </a:r>
            <a:endParaRPr lang="en-US" sz="3900" dirty="0"/>
          </a:p>
        </p:txBody>
      </p:sp>
      <p:sp>
        <p:nvSpPr>
          <p:cNvPr id="4" name="Text 1"/>
          <p:cNvSpPr/>
          <p:nvPr/>
        </p:nvSpPr>
        <p:spPr>
          <a:xfrm>
            <a:off x="6280190" y="2395657"/>
            <a:ext cx="7556421" cy="635079"/>
          </a:xfrm>
          <a:prstGeom prst="rect">
            <a:avLst/>
          </a:prstGeom>
          <a:noFill/>
          <a:ln/>
        </p:spPr>
        <p:txBody>
          <a:bodyPr wrap="square" lIns="0" tIns="0" rIns="0" bIns="0" rtlCol="0" anchor="t"/>
          <a:lstStyle/>
          <a:p>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Purpose:</a:t>
            </a:r>
            <a:pPr algn="l" indent="0" marL="0">
              <a:lnSpc>
                <a:spcPts val="2500"/>
              </a:lnSpc>
              <a:buNone/>
            </a:pP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This function safely transfers money from one customer to another.</a:t>
            </a:r>
            <a:endParaRPr lang="en-US" sz="1550" dirty="0"/>
          </a:p>
        </p:txBody>
      </p:sp>
      <p:sp>
        <p:nvSpPr>
          <p:cNvPr id="5" name="Text 2"/>
          <p:cNvSpPr/>
          <p:nvPr/>
        </p:nvSpPr>
        <p:spPr>
          <a:xfrm>
            <a:off x="6280190" y="3253978"/>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Steps:</a:t>
            </a:r>
            <a:endParaRPr lang="en-US" sz="1550" dirty="0"/>
          </a:p>
        </p:txBody>
      </p:sp>
      <p:sp>
        <p:nvSpPr>
          <p:cNvPr id="6" name="Text 3"/>
          <p:cNvSpPr/>
          <p:nvPr/>
        </p:nvSpPr>
        <p:spPr>
          <a:xfrm>
            <a:off x="6280190" y="3794760"/>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Prompts the user to enter </a:t>
            </a:r>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Sender ID</a:t>
            </a: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 </a:t>
            </a:r>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Receiver ID</a:t>
            </a: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 and </a:t>
            </a:r>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Amount</a:t>
            </a: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a:t>
            </a:r>
            <a:endParaRPr lang="en-US" sz="1550" dirty="0"/>
          </a:p>
        </p:txBody>
      </p:sp>
      <p:sp>
        <p:nvSpPr>
          <p:cNvPr id="7" name="Text 4"/>
          <p:cNvSpPr/>
          <p:nvPr/>
        </p:nvSpPr>
        <p:spPr>
          <a:xfrm>
            <a:off x="6280190" y="4181713"/>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Searches for both IDs in the customer list.</a:t>
            </a:r>
            <a:endParaRPr lang="en-US" sz="1550" dirty="0"/>
          </a:p>
        </p:txBody>
      </p:sp>
      <p:sp>
        <p:nvSpPr>
          <p:cNvPr id="8" name="Text 5"/>
          <p:cNvSpPr/>
          <p:nvPr/>
        </p:nvSpPr>
        <p:spPr>
          <a:xfrm>
            <a:off x="6280190" y="4568666"/>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Validates that both customers exist.</a:t>
            </a:r>
            <a:endParaRPr lang="en-US" sz="1550" dirty="0"/>
          </a:p>
        </p:txBody>
      </p:sp>
      <p:sp>
        <p:nvSpPr>
          <p:cNvPr id="9" name="Text 6"/>
          <p:cNvSpPr/>
          <p:nvPr/>
        </p:nvSpPr>
        <p:spPr>
          <a:xfrm>
            <a:off x="6280190" y="4955619"/>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Checks if the sender has enough balance for the transfer.</a:t>
            </a:r>
            <a:endParaRPr lang="en-US" sz="1550" dirty="0"/>
          </a:p>
        </p:txBody>
      </p:sp>
      <p:sp>
        <p:nvSpPr>
          <p:cNvPr id="10" name="Text 7"/>
          <p:cNvSpPr/>
          <p:nvPr/>
        </p:nvSpPr>
        <p:spPr>
          <a:xfrm>
            <a:off x="6280190" y="5342573"/>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Asks the user for a final confirmation before transferring.</a:t>
            </a:r>
            <a:endParaRPr lang="en-US" sz="1550" dirty="0"/>
          </a:p>
        </p:txBody>
      </p:sp>
      <p:sp>
        <p:nvSpPr>
          <p:cNvPr id="11" name="Text 8"/>
          <p:cNvSpPr/>
          <p:nvPr/>
        </p:nvSpPr>
        <p:spPr>
          <a:xfrm>
            <a:off x="6280190" y="5729526"/>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If confirmed, deducts the amount from the sender’s balance and adds it to the receiver’s balance.</a:t>
            </a:r>
            <a:endParaRPr lang="en-US" sz="1550" dirty="0"/>
          </a:p>
        </p:txBody>
      </p:sp>
      <p:sp>
        <p:nvSpPr>
          <p:cNvPr id="12" name="Text 9"/>
          <p:cNvSpPr/>
          <p:nvPr/>
        </p:nvSpPr>
        <p:spPr>
          <a:xfrm>
            <a:off x="6280190" y="6434018"/>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Shows success or error messages as needed.</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sp>
        <p:nvSpPr>
          <p:cNvPr id="3" name="Text 0"/>
          <p:cNvSpPr/>
          <p:nvPr/>
        </p:nvSpPr>
        <p:spPr>
          <a:xfrm>
            <a:off x="793790" y="1547336"/>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F2E782"/>
                </a:solidFill>
                <a:latin typeface="Prata" pitchFamily="34" charset="0"/>
                <a:ea typeface="Prata" pitchFamily="34" charset="-122"/>
                <a:cs typeface="Prata" pitchFamily="34" charset="-120"/>
              </a:rPr>
              <a:t>Deposit</a:t>
            </a:r>
            <a:endParaRPr lang="en-US" sz="3900" dirty="0"/>
          </a:p>
        </p:txBody>
      </p:sp>
      <p:sp>
        <p:nvSpPr>
          <p:cNvPr id="4" name="Text 1"/>
          <p:cNvSpPr/>
          <p:nvPr/>
        </p:nvSpPr>
        <p:spPr>
          <a:xfrm>
            <a:off x="793790" y="2465070"/>
            <a:ext cx="5727621" cy="952619"/>
          </a:xfrm>
          <a:prstGeom prst="rect">
            <a:avLst/>
          </a:prstGeom>
          <a:noFill/>
          <a:ln/>
        </p:spPr>
        <p:txBody>
          <a:bodyPr wrap="square" lIns="0" tIns="0" rIns="0" bIns="0" rtlCol="0" anchor="t"/>
          <a:lstStyle/>
          <a:p>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Purpose:</a:t>
            </a:r>
            <a:pPr algn="l" indent="0" marL="0">
              <a:lnSpc>
                <a:spcPts val="2500"/>
              </a:lnSpc>
              <a:buNone/>
            </a:pP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This function allows a customer to deposit money into their account.</a:t>
            </a:r>
            <a:endParaRPr lang="en-US" sz="1550" dirty="0"/>
          </a:p>
        </p:txBody>
      </p:sp>
      <p:sp>
        <p:nvSpPr>
          <p:cNvPr id="5" name="Text 2"/>
          <p:cNvSpPr/>
          <p:nvPr/>
        </p:nvSpPr>
        <p:spPr>
          <a:xfrm>
            <a:off x="793790" y="3640931"/>
            <a:ext cx="5727621" cy="317540"/>
          </a:xfrm>
          <a:prstGeom prst="rect">
            <a:avLst/>
          </a:prstGeom>
          <a:noFill/>
          <a:ln/>
        </p:spPr>
        <p:txBody>
          <a:bodyPr wrap="none" lIns="0" tIns="0" rIns="0" bIns="0" rtlCol="0" anchor="t"/>
          <a:lstStyle/>
          <a:p>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Steps:</a:t>
            </a:r>
            <a:endParaRPr lang="en-US" sz="1550" dirty="0"/>
          </a:p>
        </p:txBody>
      </p:sp>
      <p:sp>
        <p:nvSpPr>
          <p:cNvPr id="6" name="Text 3"/>
          <p:cNvSpPr/>
          <p:nvPr/>
        </p:nvSpPr>
        <p:spPr>
          <a:xfrm>
            <a:off x="793790" y="4181713"/>
            <a:ext cx="5727621"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Asks the user to enter the </a:t>
            </a:r>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Customer ID</a:t>
            </a: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 and the </a:t>
            </a:r>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Amount</a:t>
            </a: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 to deposit.</a:t>
            </a:r>
            <a:endParaRPr lang="en-US" sz="1550" dirty="0"/>
          </a:p>
        </p:txBody>
      </p:sp>
      <p:sp>
        <p:nvSpPr>
          <p:cNvPr id="7" name="Text 4"/>
          <p:cNvSpPr/>
          <p:nvPr/>
        </p:nvSpPr>
        <p:spPr>
          <a:xfrm>
            <a:off x="793790" y="4886206"/>
            <a:ext cx="57276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Checks if the amount is valid (not negative).</a:t>
            </a:r>
            <a:endParaRPr lang="en-US" sz="1550" dirty="0"/>
          </a:p>
        </p:txBody>
      </p:sp>
      <p:sp>
        <p:nvSpPr>
          <p:cNvPr id="8" name="Text 5"/>
          <p:cNvSpPr/>
          <p:nvPr/>
        </p:nvSpPr>
        <p:spPr>
          <a:xfrm>
            <a:off x="793790" y="5273159"/>
            <a:ext cx="57276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Searches the customer list for the given ID.</a:t>
            </a:r>
            <a:endParaRPr lang="en-US" sz="1550" dirty="0"/>
          </a:p>
        </p:txBody>
      </p:sp>
      <p:sp>
        <p:nvSpPr>
          <p:cNvPr id="9" name="Text 6"/>
          <p:cNvSpPr/>
          <p:nvPr/>
        </p:nvSpPr>
        <p:spPr>
          <a:xfrm>
            <a:off x="793790" y="5660112"/>
            <a:ext cx="5727621"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If found, adds the amount to the customer’s balance and confirms the deposit.</a:t>
            </a:r>
            <a:endParaRPr lang="en-US" sz="1550" dirty="0"/>
          </a:p>
        </p:txBody>
      </p:sp>
      <p:sp>
        <p:nvSpPr>
          <p:cNvPr id="10" name="Text 7"/>
          <p:cNvSpPr/>
          <p:nvPr/>
        </p:nvSpPr>
        <p:spPr>
          <a:xfrm>
            <a:off x="793790" y="6364605"/>
            <a:ext cx="57276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If the ID is not found, it shows an error message.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45012"/>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F2E782"/>
                </a:solidFill>
                <a:latin typeface="Prata" pitchFamily="34" charset="0"/>
                <a:ea typeface="Prata" pitchFamily="34" charset="-122"/>
                <a:cs typeface="Prata" pitchFamily="34" charset="-120"/>
              </a:rPr>
              <a:t>Withdraw</a:t>
            </a:r>
            <a:endParaRPr lang="en-US" sz="3900" dirty="0"/>
          </a:p>
        </p:txBody>
      </p:sp>
      <p:sp>
        <p:nvSpPr>
          <p:cNvPr id="4" name="Text 1"/>
          <p:cNvSpPr/>
          <p:nvPr/>
        </p:nvSpPr>
        <p:spPr>
          <a:xfrm>
            <a:off x="6280190" y="1962745"/>
            <a:ext cx="7556421" cy="635079"/>
          </a:xfrm>
          <a:prstGeom prst="rect">
            <a:avLst/>
          </a:prstGeom>
          <a:noFill/>
          <a:ln/>
        </p:spPr>
        <p:txBody>
          <a:bodyPr wrap="square" lIns="0" tIns="0" rIns="0" bIns="0" rtlCol="0" anchor="t"/>
          <a:lstStyle/>
          <a:p>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Purpose (Withdraw):</a:t>
            </a:r>
            <a:pPr algn="l" indent="0" marL="0">
              <a:lnSpc>
                <a:spcPts val="2500"/>
              </a:lnSpc>
              <a:buNone/>
            </a:pP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This function allows a customer to withdraw money from their account.</a:t>
            </a:r>
            <a:endParaRPr lang="en-US" sz="1550" dirty="0"/>
          </a:p>
        </p:txBody>
      </p:sp>
      <p:sp>
        <p:nvSpPr>
          <p:cNvPr id="5" name="Text 2"/>
          <p:cNvSpPr/>
          <p:nvPr/>
        </p:nvSpPr>
        <p:spPr>
          <a:xfrm>
            <a:off x="6280190" y="2821067"/>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Steps:</a:t>
            </a:r>
            <a:endParaRPr lang="en-US" sz="1550" dirty="0"/>
          </a:p>
        </p:txBody>
      </p:sp>
      <p:sp>
        <p:nvSpPr>
          <p:cNvPr id="6" name="Text 3"/>
          <p:cNvSpPr/>
          <p:nvPr/>
        </p:nvSpPr>
        <p:spPr>
          <a:xfrm>
            <a:off x="6280190" y="3361849"/>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Prompts the user to enter the </a:t>
            </a:r>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Customer ID</a:t>
            </a: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 and </a:t>
            </a:r>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Amount</a:t>
            </a: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 to withdraw.</a:t>
            </a:r>
            <a:endParaRPr lang="en-US" sz="1550" dirty="0"/>
          </a:p>
        </p:txBody>
      </p:sp>
      <p:sp>
        <p:nvSpPr>
          <p:cNvPr id="7" name="Text 4"/>
          <p:cNvSpPr/>
          <p:nvPr/>
        </p:nvSpPr>
        <p:spPr>
          <a:xfrm>
            <a:off x="6280190" y="3748802"/>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Checks if the amount is valid (greater than zero).</a:t>
            </a:r>
            <a:endParaRPr lang="en-US" sz="1550" dirty="0"/>
          </a:p>
        </p:txBody>
      </p:sp>
      <p:sp>
        <p:nvSpPr>
          <p:cNvPr id="8" name="Text 5"/>
          <p:cNvSpPr/>
          <p:nvPr/>
        </p:nvSpPr>
        <p:spPr>
          <a:xfrm>
            <a:off x="6280190" y="4135755"/>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Searches the customer list for the given ID.</a:t>
            </a:r>
            <a:endParaRPr lang="en-US" sz="1550" dirty="0"/>
          </a:p>
        </p:txBody>
      </p:sp>
      <p:sp>
        <p:nvSpPr>
          <p:cNvPr id="9" name="Text 6"/>
          <p:cNvSpPr/>
          <p:nvPr/>
        </p:nvSpPr>
        <p:spPr>
          <a:xfrm>
            <a:off x="6280190" y="4522708"/>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If found, checks if the customer has enough balance.</a:t>
            </a:r>
            <a:endParaRPr lang="en-US" sz="1550" dirty="0"/>
          </a:p>
        </p:txBody>
      </p:sp>
      <p:sp>
        <p:nvSpPr>
          <p:cNvPr id="10" name="Text 7"/>
          <p:cNvSpPr/>
          <p:nvPr/>
        </p:nvSpPr>
        <p:spPr>
          <a:xfrm>
            <a:off x="6280190" y="4909661"/>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If enough, it deducts the amount and shows a success message.</a:t>
            </a:r>
            <a:endParaRPr lang="en-US" sz="1550" dirty="0"/>
          </a:p>
        </p:txBody>
      </p:sp>
      <p:sp>
        <p:nvSpPr>
          <p:cNvPr id="11" name="Text 8"/>
          <p:cNvSpPr/>
          <p:nvPr/>
        </p:nvSpPr>
        <p:spPr>
          <a:xfrm>
            <a:off x="6280190" y="5296614"/>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If not enough balance, it shows an error message.</a:t>
            </a:r>
            <a:endParaRPr lang="en-US" sz="1550" dirty="0"/>
          </a:p>
        </p:txBody>
      </p:sp>
      <p:sp>
        <p:nvSpPr>
          <p:cNvPr id="12" name="Text 9"/>
          <p:cNvSpPr/>
          <p:nvPr/>
        </p:nvSpPr>
        <p:spPr>
          <a:xfrm>
            <a:off x="6280190" y="5683568"/>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FCBBF"/>
                </a:solidFill>
                <a:latin typeface="Raleway" pitchFamily="34" charset="0"/>
                <a:ea typeface="Raleway" pitchFamily="34" charset="-122"/>
                <a:cs typeface="Raleway" pitchFamily="34" charset="-120"/>
              </a:rPr>
              <a:t>If the ID is not found, it shows an error message.</a:t>
            </a:r>
            <a:endParaRPr lang="en-US" sz="1550" dirty="0"/>
          </a:p>
        </p:txBody>
      </p:sp>
      <p:sp>
        <p:nvSpPr>
          <p:cNvPr id="13" name="Text 10"/>
          <p:cNvSpPr/>
          <p:nvPr/>
        </p:nvSpPr>
        <p:spPr>
          <a:xfrm>
            <a:off x="6280190" y="6224349"/>
            <a:ext cx="7556421" cy="960239"/>
          </a:xfrm>
          <a:prstGeom prst="rect">
            <a:avLst/>
          </a:prstGeom>
          <a:noFill/>
          <a:ln/>
        </p:spPr>
        <p:txBody>
          <a:bodyPr wrap="square" lIns="0" tIns="0" rIns="0" bIns="0" rtlCol="0" anchor="t"/>
          <a:lstStyle/>
          <a:p>
            <a:pPr algn="l" indent="0" marL="0">
              <a:lnSpc>
                <a:spcPts val="2500"/>
              </a:lnSpc>
              <a:buNone/>
            </a:pPr>
            <a:r>
              <a:rPr lang="en-US" sz="1550" b="1" dirty="0">
                <a:solidFill>
                  <a:srgbClr val="CFCBBF"/>
                </a:solidFill>
                <a:latin typeface="Raleway" pitchFamily="34" charset="0"/>
                <a:ea typeface="Raleway" pitchFamily="34" charset="-122"/>
                <a:cs typeface="Raleway" pitchFamily="34" charset="-120"/>
              </a:rPr>
              <a:t>Purpose (Clear Screen):</a:t>
            </a:r>
            <a:pPr algn="l" indent="0" marL="0">
              <a:lnSpc>
                <a:spcPts val="2500"/>
              </a:lnSpc>
              <a:buNone/>
            </a:pP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This helper function clears the console screen using the system command (</a:t>
            </a:r>
            <a:pPr algn="l" indent="0" marL="0">
              <a:lnSpc>
                <a:spcPts val="2500"/>
              </a:lnSpc>
              <a:buNone/>
            </a:pPr>
            <a:r>
              <a:rPr lang="en-US" sz="1550" dirty="0">
                <a:solidFill>
                  <a:srgbClr val="CFCBBF"/>
                </a:solidFill>
                <a:highlight>
                  <a:srgbClr val="443D09"/>
                </a:highlight>
                <a:latin typeface="Consolas" pitchFamily="34" charset="0"/>
                <a:ea typeface="Consolas" pitchFamily="34" charset="-122"/>
                <a:cs typeface="Consolas" pitchFamily="34" charset="-120"/>
              </a:rPr>
              <a:t>cls</a:t>
            </a: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 for Windows).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11417"/>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2E782"/>
                </a:solidFill>
                <a:latin typeface="Prata" pitchFamily="34" charset="0"/>
                <a:ea typeface="Prata" pitchFamily="34" charset="-122"/>
                <a:cs typeface="Prata" pitchFamily="34" charset="-120"/>
              </a:rPr>
              <a:t>Code Snippet: Creating a Customer Account</a:t>
            </a:r>
            <a:endParaRPr lang="en-US" sz="3900" dirty="0"/>
          </a:p>
        </p:txBody>
      </p:sp>
      <p:sp>
        <p:nvSpPr>
          <p:cNvPr id="4" name="Shape 1"/>
          <p:cNvSpPr/>
          <p:nvPr/>
        </p:nvSpPr>
        <p:spPr>
          <a:xfrm>
            <a:off x="6280190" y="3349228"/>
            <a:ext cx="7556421" cy="1250275"/>
          </a:xfrm>
          <a:prstGeom prst="roundRect">
            <a:avLst>
              <a:gd name="adj" fmla="val 2381"/>
            </a:avLst>
          </a:prstGeom>
          <a:solidFill>
            <a:srgbClr val="443D09"/>
          </a:solidFill>
          <a:ln/>
        </p:spPr>
      </p:sp>
      <p:sp>
        <p:nvSpPr>
          <p:cNvPr id="5" name="Shape 2"/>
          <p:cNvSpPr/>
          <p:nvPr/>
        </p:nvSpPr>
        <p:spPr>
          <a:xfrm>
            <a:off x="6270307" y="3349228"/>
            <a:ext cx="7576185" cy="1250275"/>
          </a:xfrm>
          <a:prstGeom prst="roundRect">
            <a:avLst>
              <a:gd name="adj" fmla="val 2381"/>
            </a:avLst>
          </a:prstGeom>
          <a:solidFill>
            <a:srgbClr val="443D09"/>
          </a:solidFill>
          <a:ln/>
        </p:spPr>
      </p:sp>
      <p:sp>
        <p:nvSpPr>
          <p:cNvPr id="6" name="Text 3"/>
          <p:cNvSpPr/>
          <p:nvPr/>
        </p:nvSpPr>
        <p:spPr>
          <a:xfrm>
            <a:off x="6468666" y="3498056"/>
            <a:ext cx="7179469" cy="952619"/>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highlight>
                  <a:srgbClr val="443D09"/>
                </a:highlight>
                <a:latin typeface="Consolas" pitchFamily="34" charset="0"/>
                <a:ea typeface="Consolas" pitchFamily="34" charset="-122"/>
                <a:cs typeface="Consolas" pitchFamily="34" charset="-120"/>
              </a:rPr>
              <a:t>                   ;ID = safeInputInt("Enter ID: ")                        ; customers[count].id = ID                               ;++count</a:t>
            </a:r>
            <a:endParaRPr lang="en-US" sz="1550" dirty="0"/>
          </a:p>
        </p:txBody>
      </p:sp>
      <p:sp>
        <p:nvSpPr>
          <p:cNvPr id="7" name="Text 4"/>
          <p:cNvSpPr/>
          <p:nvPr/>
        </p:nvSpPr>
        <p:spPr>
          <a:xfrm>
            <a:off x="6280190" y="4822746"/>
            <a:ext cx="7556421" cy="1595318"/>
          </a:xfrm>
          <a:prstGeom prst="rect">
            <a:avLst/>
          </a:prstGeom>
          <a:noFill/>
          <a:ln/>
        </p:spPr>
        <p:txBody>
          <a:bodyPr wrap="square" lIns="0" tIns="0" rIns="0" bIns="0" rtlCol="0" anchor="t"/>
          <a:lstStyle/>
          <a:p>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This snippet shows how we handle customer data using a static array.</a:t>
            </a:r>
            <a:pPr algn="l" indent="0" marL="0">
              <a:lnSpc>
                <a:spcPts val="2500"/>
              </a:lnSpc>
              <a:buNone/>
            </a:pP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We collect input safely using </a:t>
            </a:r>
            <a:pPr algn="l" indent="0" marL="0">
              <a:lnSpc>
                <a:spcPts val="2500"/>
              </a:lnSpc>
              <a:buNone/>
            </a:pPr>
            <a:r>
              <a:rPr lang="en-US" sz="1550" dirty="0">
                <a:solidFill>
                  <a:srgbClr val="CFCBBF"/>
                </a:solidFill>
                <a:highlight>
                  <a:srgbClr val="443D09"/>
                </a:highlight>
                <a:latin typeface="Consolas" pitchFamily="34" charset="0"/>
                <a:ea typeface="Consolas" pitchFamily="34" charset="-122"/>
                <a:cs typeface="Consolas" pitchFamily="34" charset="-120"/>
              </a:rPr>
              <a:t>safeInputInt and safeInputfloat</a:t>
            </a: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 store the ID directly in the static array, and increment the customer count.</a:t>
            </a:r>
            <a:pPr algn="l" indent="0" marL="0">
              <a:lnSpc>
                <a:spcPts val="2500"/>
              </a:lnSpc>
              <a:buNone/>
            </a:pPr>
            <a:pPr algn="l" indent="0" marL="0">
              <a:lnSpc>
                <a:spcPts val="2500"/>
              </a:lnSpc>
              <a:buNone/>
            </a:pPr>
            <a:r>
              <a:rPr lang="en-US" sz="1550" dirty="0">
                <a:solidFill>
                  <a:srgbClr val="CFCBBF"/>
                </a:solidFill>
                <a:latin typeface="Raleway" pitchFamily="34" charset="0"/>
                <a:ea typeface="Raleway" pitchFamily="34" charset="-122"/>
                <a:cs typeface="Raleway" pitchFamily="34" charset="-120"/>
              </a:rPr>
              <a:t>This method is simple, efficient for small-scale systems, and avoids the complexity of dynamic memory.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2025-07-02T20:33:56Z</dcterms:created>
  <dcterms:modified xsi:type="dcterms:W3CDTF">2025-07-02T20:33:56Z</dcterms:modified>
</cp:coreProperties>
</file>